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comments/comment4.xml" ContentType="application/vnd.openxmlformats-officedocument.presentationml.comments+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commentAuthors.xml" ContentType="application/vnd.openxmlformats-officedocument.presentationml.commentAuthors+xml"/>
  <Override PartName="/ppt/comments/comment2.xml" ContentType="application/vnd.openxmlformats-officedocument.presentationml.comment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comments/comment3.xml" ContentType="application/vnd.openxmlformats-officedocument.presentationml.comments+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Lst>
  <p:sldSz cx="9144000" cy="5143500" type="screen16x9"/>
  <p:notesSz cx="6858000" cy="9144000"/>
  <p:embeddedFontLst>
    <p:embeddedFont>
      <p:font typeface="Raleway" charset="0"/>
      <p:regular r:id="rId83"/>
      <p:bold r:id="rId84"/>
      <p:italic r:id="rId85"/>
      <p:boldItalic r:id="rId86"/>
    </p:embeddedFont>
    <p:embeddedFont>
      <p:font typeface="Lato" charset="0"/>
      <p:regular r:id="rId87"/>
      <p:bold r:id="rId88"/>
      <p:italic r:id="rId89"/>
      <p:boldItalic r:id="rId90"/>
    </p:embeddedFont>
    <p:embeddedFont>
      <p:font typeface="Helvetica Neue" charset="0"/>
      <p:regular r:id="rId91"/>
      <p:bold r:id="rId92"/>
      <p:italic r:id="rId93"/>
      <p:boldItalic r:id="rId94"/>
    </p:embeddedFont>
    <p:embeddedFont>
      <p:font typeface="Roboto" charset="0"/>
      <p:regular r:id="rId95"/>
      <p:bold r:id="rId96"/>
      <p:italic r:id="rId97"/>
      <p:boldItalic r:id="rId9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9AA0A6"/>
          </p15:clr>
        </p15:guide>
        <p15:guide id="2" pos="2880">
          <p15:clr>
            <a:srgbClr val="9AA0A6"/>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4" roundtripDataSignature="AMtx7mhnj9ZpSYcSH2X2ienZpIO0nabkp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passorn Kleangklang" initials="" lastIdx="5" clrIdx="0"/>
  <p:cmAuthor id="1" name="Alberto Pajarilla"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E47524D7-2335-4AB9-8CF1-0D968FAC3876}">
  <a:tblStyle styleId="{E47524D7-2335-4AB9-8CF1-0D968FAC387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A4D0826-E7F9-4425-85D0-0DF0C8502D61}"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FE1A02DA-BEB6-4038-8FA4-D2C8CD06FE4B}" styleName="Table_2">
    <a:wholeTbl>
      <a:tcTxStyle b="on" i="off">
        <a:font>
          <a:latin typeface="Palatino"/>
          <a:ea typeface="Palatino"/>
          <a:cs typeface="Palatino"/>
        </a:font>
        <a:srgbClr val="7B867F"/>
      </a:tcTxStyle>
      <a:tcStyle>
        <a:tcBdr>
          <a:left>
            <a:ln w="12700" cap="flat" cmpd="sng">
              <a:solidFill>
                <a:srgbClr val="79A0AF">
                  <a:alpha val="49020"/>
                </a:srgbClr>
              </a:solidFill>
              <a:prstDash val="solid"/>
              <a:round/>
              <a:headEnd type="none" w="sm" len="sm"/>
              <a:tailEnd type="none" w="sm" len="sm"/>
            </a:ln>
          </a:left>
          <a:right>
            <a:ln w="12700" cap="flat" cmpd="sng">
              <a:solidFill>
                <a:srgbClr val="79A0AF">
                  <a:alpha val="49020"/>
                </a:srgbClr>
              </a:solidFill>
              <a:prstDash val="solid"/>
              <a:round/>
              <a:headEnd type="none" w="sm" len="sm"/>
              <a:tailEnd type="none" w="sm" len="sm"/>
            </a:ln>
          </a:right>
          <a:top>
            <a:ln w="12700" cap="flat" cmpd="sng">
              <a:solidFill>
                <a:srgbClr val="79A0AF">
                  <a:alpha val="49020"/>
                </a:srgbClr>
              </a:solidFill>
              <a:prstDash val="solid"/>
              <a:round/>
              <a:headEnd type="none" w="sm" len="sm"/>
              <a:tailEnd type="none" w="sm" len="sm"/>
            </a:ln>
          </a:top>
          <a:bottom>
            <a:ln w="12700" cap="flat" cmpd="sng">
              <a:solidFill>
                <a:srgbClr val="79A0AF">
                  <a:alpha val="49020"/>
                </a:srgbClr>
              </a:solidFill>
              <a:prstDash val="solid"/>
              <a:round/>
              <a:headEnd type="none" w="sm" len="sm"/>
              <a:tailEnd type="none" w="sm" len="sm"/>
            </a:ln>
          </a:bottom>
          <a:insideH>
            <a:ln w="12700" cap="flat" cmpd="sng">
              <a:solidFill>
                <a:srgbClr val="79A0AF">
                  <a:alpha val="49020"/>
                </a:srgbClr>
              </a:solidFill>
              <a:prstDash val="solid"/>
              <a:round/>
              <a:headEnd type="none" w="sm" len="sm"/>
              <a:tailEnd type="none" w="sm" len="sm"/>
            </a:ln>
          </a:insideH>
          <a:insideV>
            <a:ln w="12700" cap="flat" cmpd="sng">
              <a:solidFill>
                <a:srgbClr val="79A0AF">
                  <a:alpha val="4902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fill>
          <a:solidFill>
            <a:srgbClr val="BFC0B3">
              <a:alpha val="29020"/>
            </a:srgbClr>
          </a:solidFill>
        </a:fill>
      </a:tcStyle>
    </a:band2H>
    <a:band1V>
      <a:tcTxStyle b="off" i="off"/>
      <a:tcStyle>
        <a:tcBdr/>
      </a:tcStyle>
    </a:band1V>
    <a:band2V>
      <a:tcTxStyle b="off" i="off"/>
      <a:tcStyle>
        <a:tcBdr/>
      </a:tcStyle>
    </a:band2V>
    <a:lastCol>
      <a:tcTxStyle b="off" i="off"/>
      <a:tcStyle>
        <a:tcBdr/>
      </a:tcStyle>
    </a:lastCol>
    <a:firstCol>
      <a:tcTxStyle b="on" i="off">
        <a:font>
          <a:latin typeface="Palatino"/>
          <a:ea typeface="Palatino"/>
          <a:cs typeface="Palatino"/>
        </a:font>
        <a:srgbClr val="F5F5EA"/>
      </a:tcTxStyle>
      <a:tcStyle>
        <a:tcBdr>
          <a:left>
            <a:ln w="12700" cap="flat" cmpd="sng">
              <a:solidFill>
                <a:srgbClr val="79A0AF">
                  <a:alpha val="49020"/>
                </a:srgbClr>
              </a:solidFill>
              <a:prstDash val="solid"/>
              <a:round/>
              <a:headEnd type="none" w="sm" len="sm"/>
              <a:tailEnd type="none" w="sm" len="sm"/>
            </a:ln>
          </a:left>
          <a:right>
            <a:ln w="12700" cap="flat" cmpd="sng">
              <a:solidFill>
                <a:srgbClr val="79A0AF">
                  <a:alpha val="49020"/>
                </a:srgbClr>
              </a:solidFill>
              <a:prstDash val="solid"/>
              <a:round/>
              <a:headEnd type="none" w="sm" len="sm"/>
              <a:tailEnd type="none" w="sm" len="sm"/>
            </a:ln>
          </a:right>
          <a:top>
            <a:ln w="12700" cap="flat" cmpd="sng">
              <a:solidFill>
                <a:srgbClr val="79A0AF">
                  <a:alpha val="49020"/>
                </a:srgbClr>
              </a:solidFill>
              <a:prstDash val="solid"/>
              <a:round/>
              <a:headEnd type="none" w="sm" len="sm"/>
              <a:tailEnd type="none" w="sm" len="sm"/>
            </a:ln>
          </a:top>
          <a:bottom>
            <a:ln w="12700" cap="flat" cmpd="sng">
              <a:solidFill>
                <a:srgbClr val="79A0AF">
                  <a:alpha val="49020"/>
                </a:srgbClr>
              </a:solidFill>
              <a:prstDash val="solid"/>
              <a:round/>
              <a:headEnd type="none" w="sm" len="sm"/>
              <a:tailEnd type="none" w="sm" len="sm"/>
            </a:ln>
          </a:bottom>
          <a:insideH>
            <a:ln w="12700" cap="flat" cmpd="sng">
              <a:solidFill>
                <a:srgbClr val="79A0AF">
                  <a:alpha val="49020"/>
                </a:srgbClr>
              </a:solidFill>
              <a:prstDash val="solid"/>
              <a:round/>
              <a:headEnd type="none" w="sm" len="sm"/>
              <a:tailEnd type="none" w="sm" len="sm"/>
            </a:ln>
          </a:insideH>
          <a:insideV>
            <a:ln w="12700" cap="flat" cmpd="sng">
              <a:solidFill>
                <a:srgbClr val="79A0AF">
                  <a:alpha val="49020"/>
                </a:srgbClr>
              </a:solidFill>
              <a:prstDash val="solid"/>
              <a:round/>
              <a:headEnd type="none" w="sm" len="sm"/>
              <a:tailEnd type="none" w="sm" len="sm"/>
            </a:ln>
          </a:insideV>
        </a:tcBdr>
        <a:fill>
          <a:solidFill>
            <a:srgbClr val="FFFFFF">
              <a:alpha val="0"/>
            </a:srgbClr>
          </a:solidFill>
        </a:fill>
      </a:tcStyle>
    </a:firstCol>
    <a:lastRow>
      <a:tcTxStyle b="on" i="off">
        <a:font>
          <a:latin typeface="Palatino"/>
          <a:ea typeface="Palatino"/>
          <a:cs typeface="Palatino"/>
        </a:font>
        <a:srgbClr val="7B867F"/>
      </a:tcTxStyle>
      <a:tcStyle>
        <a:tcBdr>
          <a:left>
            <a:ln w="12700" cap="flat" cmpd="sng">
              <a:solidFill>
                <a:srgbClr val="79A0AF">
                  <a:alpha val="49020"/>
                </a:srgbClr>
              </a:solidFill>
              <a:prstDash val="solid"/>
              <a:round/>
              <a:headEnd type="none" w="sm" len="sm"/>
              <a:tailEnd type="none" w="sm" len="sm"/>
            </a:ln>
          </a:left>
          <a:right>
            <a:ln w="12700" cap="flat" cmpd="sng">
              <a:solidFill>
                <a:srgbClr val="79A0AF">
                  <a:alpha val="49020"/>
                </a:srgbClr>
              </a:solidFill>
              <a:prstDash val="solid"/>
              <a:round/>
              <a:headEnd type="none" w="sm" len="sm"/>
              <a:tailEnd type="none" w="sm" len="sm"/>
            </a:ln>
          </a:right>
          <a:top>
            <a:ln w="25400" cap="flat" cmpd="sng">
              <a:solidFill>
                <a:srgbClr val="79A0AF">
                  <a:alpha val="49020"/>
                </a:srgbClr>
              </a:solidFill>
              <a:prstDash val="solid"/>
              <a:round/>
              <a:headEnd type="none" w="sm" len="sm"/>
              <a:tailEnd type="none" w="sm" len="sm"/>
            </a:ln>
          </a:top>
          <a:bottom>
            <a:ln w="12700" cap="flat" cmpd="sng">
              <a:solidFill>
                <a:srgbClr val="79A0AF">
                  <a:alpha val="49020"/>
                </a:srgbClr>
              </a:solidFill>
              <a:prstDash val="solid"/>
              <a:round/>
              <a:headEnd type="none" w="sm" len="sm"/>
              <a:tailEnd type="none" w="sm" len="sm"/>
            </a:ln>
          </a:bottom>
          <a:insideH>
            <a:ln w="12700" cap="flat" cmpd="sng">
              <a:solidFill>
                <a:srgbClr val="79A0AF">
                  <a:alpha val="49020"/>
                </a:srgbClr>
              </a:solidFill>
              <a:prstDash val="solid"/>
              <a:round/>
              <a:headEnd type="none" w="sm" len="sm"/>
              <a:tailEnd type="none" w="sm" len="sm"/>
            </a:ln>
          </a:insideH>
          <a:insideV>
            <a:ln w="12700" cap="flat" cmpd="sng">
              <a:solidFill>
                <a:srgbClr val="79A0AF">
                  <a:alpha val="49020"/>
                </a:srgbClr>
              </a:solidFill>
              <a:prstDash val="solid"/>
              <a:round/>
              <a:headEnd type="none" w="sm" len="sm"/>
              <a:tailEnd type="none" w="sm" len="sm"/>
            </a:ln>
          </a:insideV>
        </a:tcBdr>
        <a:fill>
          <a:solidFill>
            <a:srgbClr val="FFFFFF">
              <a:alpha val="0"/>
            </a:srgbClr>
          </a:solidFill>
        </a:fill>
      </a:tcStyle>
    </a:lastRow>
    <a:seCell>
      <a:tcTxStyle b="off" i="off"/>
      <a:tcStyle>
        <a:tcBdr/>
      </a:tcStyle>
    </a:seCell>
    <a:swCell>
      <a:tcTxStyle b="off" i="off"/>
      <a:tcStyle>
        <a:tcBdr/>
      </a:tcStyle>
    </a:swCell>
    <a:firstRow>
      <a:tcTxStyle b="on" i="off">
        <a:font>
          <a:latin typeface="Palatino"/>
          <a:ea typeface="Palatino"/>
          <a:cs typeface="Palatino"/>
        </a:font>
        <a:srgbClr val="F5F5EA"/>
      </a:tcTxStyle>
      <a:tcStyle>
        <a:tcBdr>
          <a:left>
            <a:ln w="12700" cap="flat" cmpd="sng">
              <a:solidFill>
                <a:srgbClr val="79A0AF">
                  <a:alpha val="49020"/>
                </a:srgbClr>
              </a:solidFill>
              <a:prstDash val="solid"/>
              <a:round/>
              <a:headEnd type="none" w="sm" len="sm"/>
              <a:tailEnd type="none" w="sm" len="sm"/>
            </a:ln>
          </a:left>
          <a:right>
            <a:ln w="12700" cap="flat" cmpd="sng">
              <a:solidFill>
                <a:srgbClr val="79A0AF">
                  <a:alpha val="49020"/>
                </a:srgbClr>
              </a:solidFill>
              <a:prstDash val="solid"/>
              <a:round/>
              <a:headEnd type="none" w="sm" len="sm"/>
              <a:tailEnd type="none" w="sm" len="sm"/>
            </a:ln>
          </a:right>
          <a:top>
            <a:ln w="12700" cap="flat" cmpd="sng">
              <a:solidFill>
                <a:srgbClr val="79A0AF">
                  <a:alpha val="49020"/>
                </a:srgbClr>
              </a:solidFill>
              <a:prstDash val="solid"/>
              <a:round/>
              <a:headEnd type="none" w="sm" len="sm"/>
              <a:tailEnd type="none" w="sm" len="sm"/>
            </a:ln>
          </a:top>
          <a:bottom>
            <a:ln w="12700" cap="flat" cmpd="sng">
              <a:solidFill>
                <a:srgbClr val="79A0AF">
                  <a:alpha val="49020"/>
                </a:srgbClr>
              </a:solidFill>
              <a:prstDash val="solid"/>
              <a:round/>
              <a:headEnd type="none" w="sm" len="sm"/>
              <a:tailEnd type="none" w="sm" len="sm"/>
            </a:ln>
          </a:bottom>
          <a:insideH>
            <a:ln w="12700" cap="flat" cmpd="sng">
              <a:solidFill>
                <a:srgbClr val="79A0AF">
                  <a:alpha val="49020"/>
                </a:srgbClr>
              </a:solidFill>
              <a:prstDash val="solid"/>
              <a:round/>
              <a:headEnd type="none" w="sm" len="sm"/>
              <a:tailEnd type="none" w="sm" len="sm"/>
            </a:ln>
          </a:insideH>
          <a:insideV>
            <a:ln w="12700" cap="flat" cmpd="sng">
              <a:solidFill>
                <a:srgbClr val="79A0AF">
                  <a:alpha val="49020"/>
                </a:srgbClr>
              </a:solidFill>
              <a:prstDash val="solid"/>
              <a:round/>
              <a:headEnd type="none" w="sm" len="sm"/>
              <a:tailEnd type="none" w="sm" len="sm"/>
            </a:ln>
          </a:insideV>
        </a:tcBdr>
        <a:fill>
          <a:solidFill>
            <a:srgbClr val="FFFFFF">
              <a:alpha val="0"/>
            </a:srgbClr>
          </a:solidFill>
        </a:fill>
      </a:tcStyle>
    </a:firstRow>
    <a:neCell>
      <a:tcTxStyle b="off" i="off"/>
      <a:tcStyle>
        <a:tcBdr/>
      </a:tcStyle>
    </a:neCell>
    <a:nwCell>
      <a:tcTxStyle b="off" i="off"/>
      <a:tcStyle>
        <a:tcBdr/>
      </a:tcStyle>
    </a:nwCell>
  </a:tblStyle>
  <a:tblStyle styleId="{217E68F8-457D-4DA2-A1A4-632FD87B6D1E}" styleName="Table_3">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2975" autoAdjust="0"/>
  </p:normalViewPr>
  <p:slideViewPr>
    <p:cSldViewPr snapToGrid="0">
      <p:cViewPr>
        <p:scale>
          <a:sx n="77" d="100"/>
          <a:sy n="77" d="100"/>
        </p:scale>
        <p:origin x="-1176" y="-138"/>
      </p:cViewPr>
      <p:guideLst>
        <p:guide orient="horz" pos="162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2.fntdata"/><Relationship Id="rId89"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5.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90" Type="http://schemas.openxmlformats.org/officeDocument/2006/relationships/font" Target="fonts/font8.fntdata"/><Relationship Id="rId95" Type="http://schemas.openxmlformats.org/officeDocument/2006/relationships/font" Target="fonts/font1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5"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3.fntdata"/><Relationship Id="rId93" Type="http://schemas.openxmlformats.org/officeDocument/2006/relationships/font" Target="fonts/font11.fntdata"/><Relationship Id="rId98" Type="http://schemas.openxmlformats.org/officeDocument/2006/relationships/font" Target="fonts/font1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1.fntdata"/><Relationship Id="rId88" Type="http://schemas.openxmlformats.org/officeDocument/2006/relationships/font" Target="fonts/font6.fntdata"/><Relationship Id="rId91" Type="http://schemas.openxmlformats.org/officeDocument/2006/relationships/font" Target="fonts/font9.fntdata"/><Relationship Id="rId96"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4.fntdata"/><Relationship Id="rId94"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5.fntdata"/><Relationship Id="rId104" Type="http://customschemas.google.com/relationships/presentationmetadata" Target="metadata"/></Relationships>
</file>

<file path=ppt/comments/comment1.xml><?xml version="1.0" encoding="utf-8"?>
<p:cmLst xmlns:a="http://schemas.openxmlformats.org/drawingml/2006/main" xmlns:r="http://schemas.openxmlformats.org/officeDocument/2006/relationships" xmlns:p="http://schemas.openxmlformats.org/presentationml/2006/main">
  <p:cm authorId="0" dt="2019-11-28T21:03:03.649" idx="1">
    <p:pos x="391" y="1846"/>
    <p:text>Type your name here</p:text>
    <p:extLst>
      <p:ext uri="{C676402C-5697-4E1C-873F-D02D1690AC5C}">
        <p15:threadingInfo xmlns="" xmlns:p15="http://schemas.microsoft.com/office/powerpoint/2012/main" timeZoneBias="0"/>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gsnexA"/>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12-01T01:57:20.884" idx="1">
    <p:pos x="6000" y="0"/>
    <p:text>recommend font for powerpoint slide is 36 for title and 28 for text box. Let us put together as uniformity. Less 26 font is too small for powerpoint slide.</p:text>
    <p:extLst>
      <p:ext uri="{C676402C-5697-4E1C-873F-D02D1690AC5C}">
        <p15:threadingInfo xmlns="" xmlns:p15="http://schemas.microsoft.com/office/powerpoint/2012/main" timeZoneBias="0"/>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ygm8VM"/>
      </p:ext>
    </p:extLst>
  </p:cm>
  <p:cm authorId="0" dt="2019-12-01T01:55:26.008" idx="2">
    <p:pos x="6000" y="0"/>
    <p:text>Think 14-16 is good. Click present and you will see.</p:text>
    <p:extLst>
      <p:ext uri="{C676402C-5697-4E1C-873F-D02D1690AC5C}">
        <p15:threadingInfo xmlns="" xmlns:p15="http://schemas.microsoft.com/office/powerpoint/2012/main" timeZoneBias="0">
          <p15:parentCm authorId="1" idx="1"/>
        </p15:threadingInfo>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ygm8YQ"/>
      </p:ext>
    </p:extLst>
  </p:cm>
  <p:cm authorId="1" dt="2019-12-01T01:55:59.901" idx="2">
    <p:pos x="6000" y="0"/>
    <p:text>16 for heading and 14 for text box</p:text>
    <p:extLst>
      <p:ext uri="{C676402C-5697-4E1C-873F-D02D1690AC5C}">
        <p15:threadingInfo xmlns="" xmlns:p15="http://schemas.microsoft.com/office/powerpoint/2012/main" timeZoneBias="0">
          <p15:parentCm authorId="1" idx="1"/>
        </p15:threadingInfo>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ygm8YU"/>
      </p:ext>
    </p:extLst>
  </p:cm>
  <p:cm authorId="0" dt="2019-12-01T01:56:56.685" idx="3">
    <p:pos x="6000" y="0"/>
    <p:text>ok cool</p:text>
    <p:extLst>
      <p:ext uri="{C676402C-5697-4E1C-873F-D02D1690AC5C}">
        <p15:threadingInfo xmlns="" xmlns:p15="http://schemas.microsoft.com/office/powerpoint/2012/main" timeZoneBias="0">
          <p15:parentCm authorId="1" idx="1"/>
        </p15:threadingInfo>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ygm8Yc"/>
      </p:ext>
    </p:extLst>
  </p:cm>
  <p:cm authorId="1" dt="2019-12-01T01:57:20.884" idx="3">
    <p:pos x="6000" y="0"/>
    <p:text>too small for 16 font on text</p:text>
    <p:extLst>
      <p:ext uri="{C676402C-5697-4E1C-873F-D02D1690AC5C}">
        <p15:threadingInfo xmlns="" xmlns:p15="http://schemas.microsoft.com/office/powerpoint/2012/main" timeZoneBias="0">
          <p15:parentCm authorId="1" idx="1"/>
        </p15:threadingInfo>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ygm8Yk"/>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0" dt="2019-12-03T02:29:32.969" idx="4">
    <p:pos x="6000" y="0"/>
    <p:text>Put the total</p:text>
    <p:extLst>
      <p:ext uri="{C676402C-5697-4E1C-873F-D02D1690AC5C}">
        <p15:threadingInfo xmlns="" xmlns:p15="http://schemas.microsoft.com/office/powerpoint/2012/main" timeZoneBias="0"/>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K-CKM"/>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0" dt="2019-12-03T02:31:33.889" idx="5">
    <p:pos x="6000" y="0"/>
    <p:text>Add 4 more</p:text>
    <p:extLst>
      <p:ext uri="{C676402C-5697-4E1C-873F-D02D1690AC5C}">
        <p15:threadingInfo xmlns="" xmlns:p15="http://schemas.microsoft.com/office/powerpoint/2012/main" timeZoneBias="0"/>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K-CMA"/>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statista.com/statistics/266466/net-revenue-of-the-starbucks-corporation-worldwid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panmore.com/starbucks-coffee-marketing-mix-4ps-analysi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panmore.com/starbucks-coffee-generic-strategy-intensive-growth-strategi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stories.starbucks.com/press/2018/starbucks-announces-strategic-priorities/"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6bb98c898c_0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6bb98c898c_0_35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6bb98c898c_0_4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6bb98c898c_0_45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457200" lvl="0" indent="-317500" algn="l" rtl="0">
              <a:lnSpc>
                <a:spcPct val="115000"/>
              </a:lnSpc>
              <a:spcBef>
                <a:spcPts val="0"/>
              </a:spcBef>
              <a:spcAft>
                <a:spcPts val="0"/>
              </a:spcAft>
              <a:buClr>
                <a:srgbClr val="111111"/>
              </a:buClr>
              <a:buSzPts val="1400"/>
              <a:buFont typeface="Lato"/>
              <a:buChar char="●"/>
            </a:pPr>
            <a:r>
              <a:rPr lang="en-US" sz="1300">
                <a:solidFill>
                  <a:srgbClr val="111111"/>
                </a:solidFill>
                <a:highlight>
                  <a:srgbClr val="FFFFFF"/>
                </a:highlight>
                <a:latin typeface="Arial"/>
                <a:ea typeface="Arial"/>
                <a:cs typeface="Arial"/>
                <a:sym typeface="Arial"/>
              </a:rPr>
              <a:t>Starbucks </a:t>
            </a:r>
            <a:r>
              <a:rPr lang="en-US" sz="1300" b="1">
                <a:solidFill>
                  <a:srgbClr val="111111"/>
                </a:solidFill>
                <a:highlight>
                  <a:srgbClr val="FFFFFF"/>
                </a:highlight>
                <a:latin typeface="Arial"/>
                <a:ea typeface="Arial"/>
                <a:cs typeface="Arial"/>
                <a:sym typeface="Arial"/>
              </a:rPr>
              <a:t>makes most of its money, 91%, by selling coffee and other products</a:t>
            </a:r>
            <a:r>
              <a:rPr lang="en-US" sz="1300">
                <a:solidFill>
                  <a:srgbClr val="111111"/>
                </a:solidFill>
                <a:highlight>
                  <a:srgbClr val="FFFFFF"/>
                </a:highlight>
                <a:latin typeface="Arial"/>
                <a:ea typeface="Arial"/>
                <a:cs typeface="Arial"/>
                <a:sym typeface="Arial"/>
              </a:rPr>
              <a:t> at its many </a:t>
            </a:r>
            <a:endParaRPr sz="1300">
              <a:solidFill>
                <a:srgbClr val="111111"/>
              </a:solidFill>
              <a:highlight>
                <a:srgbClr val="FFFFFF"/>
              </a:highlight>
              <a:latin typeface="Arial"/>
              <a:ea typeface="Arial"/>
              <a:cs typeface="Arial"/>
              <a:sym typeface="Arial"/>
            </a:endParaRPr>
          </a:p>
          <a:p>
            <a:pPr marL="0" lvl="0" indent="457200" algn="l" rtl="0">
              <a:lnSpc>
                <a:spcPct val="115000"/>
              </a:lnSpc>
              <a:spcBef>
                <a:spcPts val="0"/>
              </a:spcBef>
              <a:spcAft>
                <a:spcPts val="0"/>
              </a:spcAft>
              <a:buNone/>
            </a:pPr>
            <a:r>
              <a:rPr lang="en-US" sz="1300">
                <a:solidFill>
                  <a:srgbClr val="111111"/>
                </a:solidFill>
                <a:highlight>
                  <a:srgbClr val="FFFFFF"/>
                </a:highlight>
                <a:latin typeface="Arial"/>
                <a:ea typeface="Arial"/>
                <a:cs typeface="Arial"/>
                <a:sym typeface="Arial"/>
              </a:rPr>
              <a:t>locations.</a:t>
            </a:r>
            <a:endParaRPr sz="1300">
              <a:solidFill>
                <a:srgbClr val="111111"/>
              </a:solidFill>
              <a:highlight>
                <a:srgbClr val="FFFFFF"/>
              </a:highlight>
              <a:latin typeface="Arial"/>
              <a:ea typeface="Arial"/>
              <a:cs typeface="Arial"/>
              <a:sym typeface="Arial"/>
            </a:endParaRPr>
          </a:p>
          <a:p>
            <a:pPr marL="457200" lvl="0" indent="-311150" algn="l" rtl="0">
              <a:lnSpc>
                <a:spcPct val="115000"/>
              </a:lnSpc>
              <a:spcBef>
                <a:spcPts val="0"/>
              </a:spcBef>
              <a:spcAft>
                <a:spcPts val="0"/>
              </a:spcAft>
              <a:buClr>
                <a:srgbClr val="111111"/>
              </a:buClr>
              <a:buSzPts val="1300"/>
              <a:buFont typeface="Arial"/>
              <a:buChar char="●"/>
            </a:pPr>
            <a:r>
              <a:rPr lang="en-US" sz="1300">
                <a:solidFill>
                  <a:srgbClr val="111111"/>
                </a:solidFill>
                <a:highlight>
                  <a:srgbClr val="FFFFFF"/>
                </a:highlight>
                <a:latin typeface="Arial"/>
                <a:ea typeface="Arial"/>
                <a:cs typeface="Arial"/>
                <a:sym typeface="Arial"/>
              </a:rPr>
              <a:t>The remaining 9% of Starbucks’ revenue comes from an assortment smaller streams including ready-to-drink beverages sold outside of Starbucks’ stores and the sale of packaged coffee to various foodservice businesses</a:t>
            </a:r>
            <a:endParaRPr sz="1300">
              <a:solidFill>
                <a:srgbClr val="111111"/>
              </a:solidFill>
              <a:highlight>
                <a:srgbClr val="FFFFFF"/>
              </a:highlight>
              <a:latin typeface="Arial"/>
              <a:ea typeface="Arial"/>
              <a:cs typeface="Arial"/>
              <a:sym typeface="Arial"/>
            </a:endParaRPr>
          </a:p>
          <a:p>
            <a:pPr marL="457200" lvl="0" indent="-311150" algn="l" rtl="0">
              <a:lnSpc>
                <a:spcPct val="115000"/>
              </a:lnSpc>
              <a:spcBef>
                <a:spcPts val="0"/>
              </a:spcBef>
              <a:spcAft>
                <a:spcPts val="0"/>
              </a:spcAft>
              <a:buClr>
                <a:srgbClr val="111111"/>
              </a:buClr>
              <a:buSzPts val="1300"/>
              <a:buFont typeface="Arial"/>
              <a:buChar char="●"/>
            </a:pPr>
            <a:r>
              <a:rPr lang="en-US" sz="1300">
                <a:solidFill>
                  <a:srgbClr val="111111"/>
                </a:solidFill>
                <a:highlight>
                  <a:srgbClr val="FFFFFF"/>
                </a:highlight>
                <a:latin typeface="Arial"/>
                <a:ea typeface="Arial"/>
                <a:cs typeface="Arial"/>
                <a:sym typeface="Arial"/>
              </a:rPr>
              <a:t>Americas: Canada, North America, and South America. Most productive division of the company.</a:t>
            </a:r>
            <a:endParaRPr sz="1300">
              <a:solidFill>
                <a:srgbClr val="111111"/>
              </a:solidFill>
              <a:highlight>
                <a:srgbClr val="FFFFFF"/>
              </a:highlight>
              <a:latin typeface="Arial"/>
              <a:ea typeface="Arial"/>
              <a:cs typeface="Arial"/>
              <a:sym typeface="Arial"/>
            </a:endParaRPr>
          </a:p>
          <a:p>
            <a:pPr marL="457200" lvl="0" indent="-311150" algn="l" rtl="0">
              <a:lnSpc>
                <a:spcPct val="115000"/>
              </a:lnSpc>
              <a:spcBef>
                <a:spcPts val="0"/>
              </a:spcBef>
              <a:spcAft>
                <a:spcPts val="0"/>
              </a:spcAft>
              <a:buClr>
                <a:srgbClr val="111111"/>
              </a:buClr>
              <a:buSzPts val="1300"/>
              <a:buFont typeface="Arial"/>
              <a:buChar char="●"/>
            </a:pPr>
            <a:r>
              <a:rPr lang="en-US" sz="1300">
                <a:solidFill>
                  <a:srgbClr val="111111"/>
                </a:solidFill>
                <a:highlight>
                  <a:srgbClr val="FFFFFF"/>
                </a:highlight>
                <a:latin typeface="Arial"/>
                <a:ea typeface="Arial"/>
                <a:cs typeface="Arial"/>
                <a:sym typeface="Arial"/>
              </a:rPr>
              <a:t>CAP: China Asia Pacific</a:t>
            </a:r>
            <a:endParaRPr sz="1300">
              <a:solidFill>
                <a:srgbClr val="111111"/>
              </a:solidFill>
              <a:highlight>
                <a:srgbClr val="FFFFFF"/>
              </a:highlight>
              <a:latin typeface="Arial"/>
              <a:ea typeface="Arial"/>
              <a:cs typeface="Arial"/>
              <a:sym typeface="Arial"/>
            </a:endParaRPr>
          </a:p>
          <a:p>
            <a:pPr marL="457200" lvl="0" indent="-311150" algn="l" rtl="0">
              <a:lnSpc>
                <a:spcPct val="115000"/>
              </a:lnSpc>
              <a:spcBef>
                <a:spcPts val="0"/>
              </a:spcBef>
              <a:spcAft>
                <a:spcPts val="0"/>
              </a:spcAft>
              <a:buClr>
                <a:srgbClr val="111111"/>
              </a:buClr>
              <a:buSzPts val="1300"/>
              <a:buFont typeface="Arial"/>
              <a:buChar char="●"/>
            </a:pPr>
            <a:r>
              <a:rPr lang="en-US" sz="1300">
                <a:solidFill>
                  <a:srgbClr val="111111"/>
                </a:solidFill>
                <a:highlight>
                  <a:srgbClr val="FFFFFF"/>
                </a:highlight>
                <a:latin typeface="Arial"/>
                <a:ea typeface="Arial"/>
                <a:cs typeface="Arial"/>
                <a:sym typeface="Arial"/>
              </a:rPr>
              <a:t>EMEA: Europe, Middle East, and Africa</a:t>
            </a:r>
            <a:endParaRPr sz="1300">
              <a:solidFill>
                <a:srgbClr val="111111"/>
              </a:solidFill>
              <a:highlight>
                <a:srgbClr val="FFFFFF"/>
              </a:highlight>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6bb98c898c_0_4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6bb98c898c_0_48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1400">
                <a:latin typeface="Palatino"/>
                <a:ea typeface="Palatino"/>
                <a:cs typeface="Palatino"/>
                <a:sym typeface="Palatino"/>
              </a:rPr>
              <a:t>About Kevin Johnson after Howard Schultz announces potential 2020 Presidential run</a:t>
            </a:r>
            <a:endParaRPr sz="1400">
              <a:latin typeface="Palatino"/>
              <a:ea typeface="Palatino"/>
              <a:cs typeface="Palatino"/>
              <a:sym typeface="Palatino"/>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6bc836f9d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6bc836f9db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6af52dea65_2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8" name="Google Shape;118;g6af52dea65_2_3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150">
                <a:solidFill>
                  <a:srgbClr val="444444"/>
                </a:solidFill>
                <a:highlight>
                  <a:srgbClr val="FFFFFF"/>
                </a:highlight>
                <a:latin typeface="Arial"/>
                <a:ea typeface="Arial"/>
                <a:cs typeface="Arial"/>
                <a:sym typeface="Arial"/>
              </a:rPr>
              <a:t>The United States is well-known for producing big coffee shop brands such as </a:t>
            </a:r>
            <a:r>
              <a:rPr lang="en-US" sz="1150">
                <a:solidFill>
                  <a:srgbClr val="0077D5"/>
                </a:solidFill>
                <a:uFill>
                  <a:noFill/>
                </a:uFill>
                <a:latin typeface="Arial"/>
                <a:ea typeface="Arial"/>
                <a:cs typeface="Arial"/>
                <a:sym typeface="Arial"/>
                <a:hlinkClick r:id="rId3"/>
              </a:rPr>
              <a:t>Starbucks</a:t>
            </a:r>
            <a:r>
              <a:rPr lang="en-US" sz="1150">
                <a:solidFill>
                  <a:srgbClr val="444444"/>
                </a:solidFill>
                <a:highlight>
                  <a:srgbClr val="FFFFFF"/>
                </a:highlight>
                <a:latin typeface="Arial"/>
                <a:ea typeface="Arial"/>
                <a:cs typeface="Arial"/>
                <a:sym typeface="Arial"/>
              </a:rPr>
              <a:t>, Dunkin' Donuts, Caribou and more. Therefore it may come as no surprise that the market size of the United States coffee shop industry reached 47.5 billion U.S. dollars in 2019, showing a growth of 3.3 percent from the previous year.</a:t>
            </a:r>
            <a:endParaRPr sz="1150">
              <a:solidFill>
                <a:srgbClr val="444444"/>
              </a:solidFill>
              <a:highlight>
                <a:srgbClr val="FFFFFF"/>
              </a:highlight>
              <a:latin typeface="Arial"/>
              <a:ea typeface="Arial"/>
              <a:cs typeface="Arial"/>
              <a:sym typeface="Arial"/>
            </a:endParaRPr>
          </a:p>
          <a:p>
            <a:pPr marL="0" lvl="0" indent="0" algn="l" rtl="0">
              <a:lnSpc>
                <a:spcPct val="117999"/>
              </a:lnSpc>
              <a:spcBef>
                <a:spcPts val="0"/>
              </a:spcBef>
              <a:spcAft>
                <a:spcPts val="0"/>
              </a:spcAft>
              <a:buSzPts val="1400"/>
              <a:buNone/>
            </a:pPr>
            <a:endParaRPr sz="1150">
              <a:solidFill>
                <a:srgbClr val="444444"/>
              </a:solidFill>
              <a:highlight>
                <a:srgbClr val="FFFFFF"/>
              </a:highlight>
              <a:latin typeface="Arial"/>
              <a:ea typeface="Arial"/>
              <a:cs typeface="Arial"/>
              <a:sym typeface="Arial"/>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faces the strong force of competitive rivalry or competition in the food service and coffeehouse industries.</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Coffee Company experiences the strong force or bargaining power of buyers or customers. This force is based on the influence of individual customers and groups of customers on the international business environment. Based on the low switching costs, customers can easily shift from Starbucks to other brands.</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Corporation experiences the strong force or threat of substitution. This force pertains to the impact of substitute goods or services on the business and its external environment. The high availability of substitutes makes it easy for consumers to buy these substitutes instead of Starbucks products. </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30434"/>
              </a:lnSpc>
              <a:spcBef>
                <a:spcPts val="0"/>
              </a:spcBef>
              <a:spcAft>
                <a:spcPts val="0"/>
              </a:spcAft>
              <a:buNone/>
            </a:pPr>
            <a:r>
              <a:rPr lang="en-US" sz="1150" b="1">
                <a:latin typeface="Times New Roman"/>
                <a:ea typeface="Times New Roman"/>
                <a:cs typeface="Times New Roman"/>
                <a:sym typeface="Times New Roman"/>
              </a:rPr>
              <a:t>Product</a:t>
            </a:r>
            <a:endParaRPr sz="1150" b="1">
              <a:latin typeface="Times New Roman"/>
              <a:ea typeface="Times New Roman"/>
              <a:cs typeface="Times New Roman"/>
              <a:sym typeface="Times New Roman"/>
            </a:endParaRPr>
          </a:p>
          <a:p>
            <a:pPr marL="0" lvl="0" indent="0" algn="l" rtl="0">
              <a:lnSpc>
                <a:spcPct val="175000"/>
              </a:lnSpc>
              <a:spcBef>
                <a:spcPts val="700"/>
              </a:spcBef>
              <a:spcAft>
                <a:spcPts val="0"/>
              </a:spcAft>
              <a:buNone/>
            </a:pPr>
            <a:r>
              <a:rPr lang="en-US" sz="1050">
                <a:solidFill>
                  <a:srgbClr val="222222"/>
                </a:solidFill>
                <a:latin typeface="Arial"/>
                <a:ea typeface="Arial"/>
                <a:cs typeface="Arial"/>
                <a:sym typeface="Arial"/>
              </a:rPr>
              <a:t>Perhaps the biggest factor for success in the coffee business is being able to make a reasonable claim that your coffee is better than the competition. You might have a special proprietary blend, or the best on-site roasters, or baristas who can make even professed coffee-haters fall in love with their lattes. Hopefully you have all three. But giving your customers a great cup of their favorite beverage is essential to success.</a:t>
            </a:r>
            <a:endParaRPr sz="1050">
              <a:solidFill>
                <a:srgbClr val="222222"/>
              </a:solidFill>
              <a:latin typeface="Arial"/>
              <a:ea typeface="Arial"/>
              <a:cs typeface="Arial"/>
              <a:sym typeface="Arial"/>
            </a:endParaRPr>
          </a:p>
          <a:p>
            <a:pPr marL="0" lvl="0" indent="0" algn="l" rtl="0">
              <a:lnSpc>
                <a:spcPct val="130434"/>
              </a:lnSpc>
              <a:spcBef>
                <a:spcPts val="700"/>
              </a:spcBef>
              <a:spcAft>
                <a:spcPts val="0"/>
              </a:spcAft>
              <a:buNone/>
            </a:pPr>
            <a:r>
              <a:rPr lang="en-US" sz="1150" b="1">
                <a:latin typeface="Times New Roman"/>
                <a:ea typeface="Times New Roman"/>
                <a:cs typeface="Times New Roman"/>
                <a:sym typeface="Times New Roman"/>
              </a:rPr>
              <a:t>Customers</a:t>
            </a:r>
            <a:endParaRPr sz="1150" b="1">
              <a:latin typeface="Times New Roman"/>
              <a:ea typeface="Times New Roman"/>
              <a:cs typeface="Times New Roman"/>
              <a:sym typeface="Times New Roman"/>
            </a:endParaRPr>
          </a:p>
          <a:p>
            <a:pPr marL="0" lvl="0" indent="0" algn="l" rtl="0">
              <a:lnSpc>
                <a:spcPct val="175000"/>
              </a:lnSpc>
              <a:spcBef>
                <a:spcPts val="700"/>
              </a:spcBef>
              <a:spcAft>
                <a:spcPts val="0"/>
              </a:spcAft>
              <a:buNone/>
            </a:pPr>
            <a:r>
              <a:rPr lang="en-US" sz="1050">
                <a:solidFill>
                  <a:srgbClr val="222222"/>
                </a:solidFill>
                <a:latin typeface="Arial"/>
                <a:ea typeface="Arial"/>
                <a:cs typeface="Arial"/>
                <a:sym typeface="Arial"/>
              </a:rPr>
              <a:t>You don't need to be located on the busiest street corner in town -- the traffic might not be enough to make the high rents worth it. But you do need to figure out who your customers are likely to be and make sure there are enough of them located near your business to make the numbers work. If your coffee business is a shop on the corner, make sure that there are enough people in the area who drink coffee to keep your business profitable. If you’re operating a coffee service that serves local offices, it helps to be near enough to get your products there on a timely basis.</a:t>
            </a:r>
            <a:endParaRPr sz="1050">
              <a:solidFill>
                <a:srgbClr val="222222"/>
              </a:solidFill>
              <a:latin typeface="Arial"/>
              <a:ea typeface="Arial"/>
              <a:cs typeface="Arial"/>
              <a:sym typeface="Arial"/>
            </a:endParaRPr>
          </a:p>
          <a:p>
            <a:pPr marL="0" lvl="0" indent="0" algn="l" rtl="0">
              <a:lnSpc>
                <a:spcPct val="130434"/>
              </a:lnSpc>
              <a:spcBef>
                <a:spcPts val="700"/>
              </a:spcBef>
              <a:spcAft>
                <a:spcPts val="0"/>
              </a:spcAft>
              <a:buNone/>
            </a:pPr>
            <a:r>
              <a:rPr lang="en-US" sz="1150" b="1">
                <a:latin typeface="Times New Roman"/>
                <a:ea typeface="Times New Roman"/>
                <a:cs typeface="Times New Roman"/>
                <a:sym typeface="Times New Roman"/>
              </a:rPr>
              <a:t>Employees</a:t>
            </a:r>
            <a:endParaRPr sz="1150" b="1">
              <a:latin typeface="Times New Roman"/>
              <a:ea typeface="Times New Roman"/>
              <a:cs typeface="Times New Roman"/>
              <a:sym typeface="Times New Roman"/>
            </a:endParaRPr>
          </a:p>
          <a:p>
            <a:pPr marL="0" lvl="0" indent="0" algn="l" rtl="0">
              <a:lnSpc>
                <a:spcPct val="175000"/>
              </a:lnSpc>
              <a:spcBef>
                <a:spcPts val="700"/>
              </a:spcBef>
              <a:spcAft>
                <a:spcPts val="0"/>
              </a:spcAft>
              <a:buNone/>
            </a:pPr>
            <a:r>
              <a:rPr lang="en-US" sz="1050">
                <a:solidFill>
                  <a:srgbClr val="222222"/>
                </a:solidFill>
                <a:latin typeface="Arial"/>
                <a:ea typeface="Arial"/>
                <a:cs typeface="Arial"/>
                <a:sym typeface="Arial"/>
              </a:rPr>
              <a:t>Like in any other business, your frontline employees are your business’s prime connection to the customer. They not only make the coffee, they have a huge role in determining the culture of your business. It does little good to spend a fortune on the best coffee if the person making the cup doesn't grind the beans correctly, makes a poor-quality latte, works too slowly or is surly to the customers. A friendly, skilled barista at a coffee shop, or pleasant salesperson marketing at the local office complex, can be a huge asset to your business.</a:t>
            </a:r>
            <a:endParaRPr sz="1050">
              <a:solidFill>
                <a:srgbClr val="222222"/>
              </a:solidFill>
              <a:latin typeface="Arial"/>
              <a:ea typeface="Arial"/>
              <a:cs typeface="Arial"/>
              <a:sym typeface="Arial"/>
            </a:endParaRPr>
          </a:p>
          <a:p>
            <a:pPr marL="0" lvl="0" indent="0" algn="l" rtl="0">
              <a:lnSpc>
                <a:spcPct val="130434"/>
              </a:lnSpc>
              <a:spcBef>
                <a:spcPts val="700"/>
              </a:spcBef>
              <a:spcAft>
                <a:spcPts val="0"/>
              </a:spcAft>
              <a:buNone/>
            </a:pPr>
            <a:r>
              <a:rPr lang="en-US" sz="1150" b="1">
                <a:latin typeface="Times New Roman"/>
                <a:ea typeface="Times New Roman"/>
                <a:cs typeface="Times New Roman"/>
                <a:sym typeface="Times New Roman"/>
              </a:rPr>
              <a:t>Marketing</a:t>
            </a:r>
            <a:endParaRPr sz="1150" b="1">
              <a:latin typeface="Times New Roman"/>
              <a:ea typeface="Times New Roman"/>
              <a:cs typeface="Times New Roman"/>
              <a:sym typeface="Times New Roman"/>
            </a:endParaRPr>
          </a:p>
          <a:p>
            <a:pPr marL="0" lvl="0" indent="0" algn="l" rtl="0">
              <a:lnSpc>
                <a:spcPct val="175000"/>
              </a:lnSpc>
              <a:spcBef>
                <a:spcPts val="700"/>
              </a:spcBef>
              <a:spcAft>
                <a:spcPts val="0"/>
              </a:spcAft>
              <a:buNone/>
            </a:pPr>
            <a:r>
              <a:rPr lang="en-US" sz="1050">
                <a:solidFill>
                  <a:srgbClr val="222222"/>
                </a:solidFill>
                <a:latin typeface="Arial"/>
                <a:ea typeface="Arial"/>
                <a:cs typeface="Arial"/>
                <a:sym typeface="Arial"/>
              </a:rPr>
              <a:t>You can serve the best coffee in the world, but it won’t do your business any good if nobody knows you’re there. Loyalty cards and social media marketing can draw in individual customers, while a sales pitch demonstrating the positive impacts on employee morale for the comparatively low cost of providing quality coffee service can be a hit with large offices. Advertising lets everyone know about your coffee and gets them in the door. Once there, it's up to the coffee itself to do the rest.</a:t>
            </a:r>
            <a:endParaRPr sz="1050">
              <a:solidFill>
                <a:srgbClr val="222222"/>
              </a:solidFill>
              <a:latin typeface="Arial"/>
              <a:ea typeface="Arial"/>
              <a:cs typeface="Arial"/>
              <a:sym typeface="Arial"/>
            </a:endParaRPr>
          </a:p>
          <a:p>
            <a:pPr marL="0" lvl="0" indent="0" algn="l" rtl="0">
              <a:lnSpc>
                <a:spcPct val="175000"/>
              </a:lnSpc>
              <a:spcBef>
                <a:spcPts val="700"/>
              </a:spcBef>
              <a:spcAft>
                <a:spcPts val="0"/>
              </a:spcAft>
              <a:buNone/>
            </a:pPr>
            <a:endParaRPr sz="1050">
              <a:solidFill>
                <a:srgbClr val="222222"/>
              </a:solidFill>
              <a:latin typeface="Arial"/>
              <a:ea typeface="Arial"/>
              <a:cs typeface="Arial"/>
              <a:sym typeface="Arial"/>
            </a:endParaRPr>
          </a:p>
          <a:p>
            <a:pPr marL="0" lvl="0" indent="0" algn="l" rtl="0">
              <a:lnSpc>
                <a:spcPct val="175000"/>
              </a:lnSpc>
              <a:spcBef>
                <a:spcPts val="700"/>
              </a:spcBef>
              <a:spcAft>
                <a:spcPts val="0"/>
              </a:spcAft>
              <a:buNone/>
            </a:pPr>
            <a:endParaRPr sz="1050">
              <a:solidFill>
                <a:srgbClr val="222222"/>
              </a:solidFill>
              <a:latin typeface="Arial"/>
              <a:ea typeface="Arial"/>
              <a:cs typeface="Arial"/>
              <a:sym typeface="Arial"/>
            </a:endParaRPr>
          </a:p>
          <a:p>
            <a:pPr marL="0" lvl="0" indent="0" algn="l" rtl="0">
              <a:lnSpc>
                <a:spcPct val="175000"/>
              </a:lnSpc>
              <a:spcBef>
                <a:spcPts val="700"/>
              </a:spcBef>
              <a:spcAft>
                <a:spcPts val="0"/>
              </a:spcAft>
              <a:buNone/>
            </a:pPr>
            <a:endParaRPr sz="1050">
              <a:solidFill>
                <a:srgbClr val="222222"/>
              </a:solidFill>
              <a:latin typeface="Arial"/>
              <a:ea typeface="Arial"/>
              <a:cs typeface="Arial"/>
              <a:sym typeface="Arial"/>
            </a:endParaRPr>
          </a:p>
          <a:p>
            <a:pPr marL="0" lvl="0" indent="0" algn="l" rtl="0">
              <a:lnSpc>
                <a:spcPct val="175000"/>
              </a:lnSpc>
              <a:spcBef>
                <a:spcPts val="700"/>
              </a:spcBef>
              <a:spcAft>
                <a:spcPts val="0"/>
              </a:spcAft>
              <a:buNone/>
            </a:pPr>
            <a:endParaRPr sz="1050">
              <a:solidFill>
                <a:srgbClr val="222222"/>
              </a:solidFill>
              <a:latin typeface="Arial"/>
              <a:ea typeface="Arial"/>
              <a:cs typeface="Arial"/>
              <a:sym typeface="Arial"/>
            </a:endParaRPr>
          </a:p>
          <a:p>
            <a:pPr marL="0" lvl="0" indent="0" algn="l" rtl="0">
              <a:lnSpc>
                <a:spcPct val="117999"/>
              </a:lnSpc>
              <a:spcBef>
                <a:spcPts val="700"/>
              </a:spcBef>
              <a:spcAft>
                <a:spcPts val="0"/>
              </a:spcAft>
              <a:buSzPts val="1400"/>
              <a:buNone/>
            </a:pPr>
            <a:endParaRPr sz="1200">
              <a:solidFill>
                <a:srgbClr val="333333"/>
              </a:solidFill>
              <a:highlight>
                <a:srgbClr val="FFFFFF"/>
              </a:high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78e730e72e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5" name="Google Shape;125;g78e730e72e_1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6bc836f9db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2" name="Google Shape;132;g6bc836f9db_0_9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Corporation faces the moderate force or threat of new entry.This force refers to the effect of new players or new entrants in the industry. In this business case, the following external factors contribute to the moderate threat of new entrants against Starbucks:</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The combination of these external factors imposes the moderate force or threat of substitutes against the company. Thus, this Five Forces analysis shows that the threat of substitution is a significant but limited issue in Starbucks Corporation’s strategic management.</a:t>
            </a:r>
            <a:endParaRPr sz="1200">
              <a:solidFill>
                <a:srgbClr val="333333"/>
              </a:solidFill>
              <a:highlight>
                <a:srgbClr val="FFFFFF"/>
              </a:high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75bd9a8557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9" name="Google Shape;139;g75bd9a8557_1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Corporation experiences the strong force or threat of substitution. In the Five Forces analysis model, this force pertains to the impact of substitute goods or services on the business and its external environment. The following external factors contribute to the strong threat of substitution against Starbucks:</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5000"/>
              </a:lnSpc>
              <a:spcBef>
                <a:spcPts val="0"/>
              </a:spcBef>
              <a:spcAft>
                <a:spcPts val="0"/>
              </a:spcAft>
              <a:buNone/>
            </a:pPr>
            <a:r>
              <a:rPr lang="en-US" sz="1200">
                <a:solidFill>
                  <a:srgbClr val="333333"/>
                </a:solidFill>
              </a:rPr>
              <a:t>Thus, this Porter’s Five Forces analysis of Starbucks Coffee Company determines that the threat of substitutes is a high-priority strategic management concern.</a:t>
            </a:r>
            <a:endParaRPr sz="1200">
              <a:solidFill>
                <a:srgbClr val="333333"/>
              </a:solidFill>
            </a:endParaRPr>
          </a:p>
          <a:p>
            <a:pPr marL="0" lvl="0" indent="0" algn="l" rtl="0">
              <a:lnSpc>
                <a:spcPct val="115000"/>
              </a:lnSpc>
              <a:spcBef>
                <a:spcPts val="1800"/>
              </a:spcBef>
              <a:spcAft>
                <a:spcPts val="0"/>
              </a:spcAft>
              <a:buNone/>
            </a:pPr>
            <a:endParaRPr sz="1100">
              <a:latin typeface="Arial"/>
              <a:ea typeface="Arial"/>
              <a:cs typeface="Arial"/>
              <a:sym typeface="Arial"/>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75bd9a8557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6" name="Google Shape;146;g75bd9a8557_1_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Coffee Company experiences the strong force or bargaining power of buyers or customers. In Porter’s Five Forces analysis model, this force is based on the influence of individual customers and groups of customers on the international business environment. In Starbucks Corporation’s case, the following external factors contribute to the strong bargaining power of customers:</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Thus, this component of the Five Forces analysis shows that the bargaining power of customers is a top-priority strategic issue. </a:t>
            </a:r>
            <a:r>
              <a:rPr lang="en-US" sz="1200">
                <a:solidFill>
                  <a:schemeClr val="hlink"/>
                </a:solidFill>
                <a:uFill>
                  <a:noFill/>
                </a:uFill>
                <a:hlinkClick r:id="rId3"/>
              </a:rPr>
              <a:t>Starbucks Corporation’s marketing mix or 4Ps</a:t>
            </a:r>
            <a:r>
              <a:rPr lang="en-US" sz="1200">
                <a:solidFill>
                  <a:srgbClr val="333333"/>
                </a:solidFill>
                <a:highlight>
                  <a:srgbClr val="FFFFFF"/>
                </a:highlight>
              </a:rPr>
              <a:t> provide support for brand strengthening to partially address the bargaining power of consumers.</a:t>
            </a:r>
            <a:endParaRPr sz="1200">
              <a:solidFill>
                <a:srgbClr val="333333"/>
              </a:solidFill>
              <a:highlight>
                <a:srgbClr val="FFFFFF"/>
              </a:highligh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75bd9a8557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3" name="Google Shape;153;g75bd9a8557_1_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Coffee faces the weak force or bargaining power of suppliers. Porter’s Five Forces analysis model considers this force as the influence that suppliers have on the company and its industry environment. The following external factors contribute to the weak bargaining power of suppliers on Starbucks Corporation:</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he overall effect of the external factors in this component of the Five Forces analysis is the weak force or bargaining power of suppliers on the company.</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As a result, suppliers’ bargaining power is a minor strategic issue in managing the business.</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5bd9a8557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0" name="Google Shape;160;g75bd9a8557_1_1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faces the strong force of competitive rivalry or competition in the food service and coffeehouse industries. In the Five Forces analysis model, this force pertains to the influence of competitors on each other and the industry environment. In this case of Starbucks Coffee Company, the following external factors contribute to the strong force of competition:</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Competition is among the company’s top-priority challenges. </a:t>
            </a:r>
            <a:r>
              <a:rPr lang="en-US" sz="1200">
                <a:solidFill>
                  <a:schemeClr val="hlink"/>
                </a:solidFill>
                <a:uFill>
                  <a:noFill/>
                </a:uFill>
                <a:hlinkClick r:id="rId3"/>
              </a:rPr>
              <a:t>Starbucks Corporation’s generic strategy and intensive growth strategies</a:t>
            </a:r>
            <a:r>
              <a:rPr lang="en-US" sz="1200">
                <a:solidFill>
                  <a:srgbClr val="333333"/>
                </a:solidFill>
                <a:highlight>
                  <a:srgbClr val="FFFFFF"/>
                </a:highlight>
              </a:rPr>
              <a:t> are a reflection of strategic responses to competition.</a:t>
            </a:r>
            <a:endParaRPr sz="1200">
              <a:solidFill>
                <a:srgbClr val="333333"/>
              </a:solidFill>
              <a:highlight>
                <a:srgbClr val="FFFFFF"/>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75bd9a8557_1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75bd9a8557_1_3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5bd9a8557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75bd9a8557_1_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75bd9a8557_1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75bd9a8557_1_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75bd9a8557_1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75bd9a8557_1_5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6bc836f9db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6bc836f9db_0_17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http://thecoffeeteam.blogspot.com/2012/02/starbucks-distribution-channel.html</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bb98c898c_0_4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bb98c898c_0_49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6bc836f9db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6bc836f9db_0_17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000" dirty="0"/>
              <a:t>Average number of employees </a:t>
            </a:r>
            <a:endParaRPr sz="1000"/>
          </a:p>
          <a:p>
            <a:pPr marL="0" lvl="0" indent="0" algn="l" rtl="0">
              <a:spcBef>
                <a:spcPts val="0"/>
              </a:spcBef>
              <a:spcAft>
                <a:spcPts val="0"/>
              </a:spcAft>
              <a:buNone/>
            </a:pPr>
            <a:r>
              <a:rPr lang="en-US" sz="1000" dirty="0"/>
              <a:t>First, Starbucks 291,000. </a:t>
            </a:r>
            <a:endParaRPr sz="1000"/>
          </a:p>
          <a:p>
            <a:pPr marL="0" lvl="0" indent="0" algn="l" rtl="0">
              <a:spcBef>
                <a:spcPts val="0"/>
              </a:spcBef>
              <a:spcAft>
                <a:spcPts val="0"/>
              </a:spcAft>
              <a:buNone/>
            </a:pPr>
            <a:r>
              <a:rPr lang="en-US" sz="1000" dirty="0"/>
              <a:t>Second, </a:t>
            </a:r>
            <a:r>
              <a:rPr lang="en-US" sz="1000" dirty="0" err="1"/>
              <a:t>McD</a:t>
            </a:r>
            <a:r>
              <a:rPr lang="en-US" sz="1000" dirty="0"/>
              <a:t> 210,000 </a:t>
            </a:r>
            <a:endParaRPr sz="1000"/>
          </a:p>
          <a:p>
            <a:pPr marL="0" lvl="0" indent="0" algn="l" rtl="0">
              <a:spcBef>
                <a:spcPts val="0"/>
              </a:spcBef>
              <a:spcAft>
                <a:spcPts val="0"/>
              </a:spcAft>
              <a:buNone/>
            </a:pPr>
            <a:r>
              <a:rPr lang="en-US" sz="1000" dirty="0"/>
              <a:t>Third, Dunkin Donut 180,000 third, </a:t>
            </a:r>
            <a:endParaRPr sz="1000"/>
          </a:p>
          <a:p>
            <a:pPr marL="0" lvl="0" indent="0" algn="l" rtl="0">
              <a:spcBef>
                <a:spcPts val="0"/>
              </a:spcBef>
              <a:spcAft>
                <a:spcPts val="0"/>
              </a:spcAft>
              <a:buNone/>
            </a:pPr>
            <a:r>
              <a:rPr lang="en-US" sz="1000" dirty="0"/>
              <a:t>And fourth </a:t>
            </a:r>
            <a:r>
              <a:rPr lang="en-US" sz="1000" dirty="0" err="1"/>
              <a:t>Penera</a:t>
            </a:r>
            <a:r>
              <a:rPr lang="en-US" sz="1000" dirty="0"/>
              <a:t> is the last 100,000</a:t>
            </a:r>
            <a:endParaRPr sz="1000"/>
          </a:p>
          <a:p>
            <a:pPr marL="0" lvl="0" indent="0" algn="l" rtl="0">
              <a:spcBef>
                <a:spcPts val="0"/>
              </a:spcBef>
              <a:spcAft>
                <a:spcPts val="0"/>
              </a:spcAft>
              <a:buNone/>
            </a:pPr>
            <a:endParaRPr sz="1100"/>
          </a:p>
          <a:p>
            <a:pPr marL="0" lvl="0" indent="0" algn="l" rtl="0">
              <a:spcBef>
                <a:spcPts val="0"/>
              </a:spcBef>
              <a:spcAft>
                <a:spcPts val="0"/>
              </a:spcAft>
              <a:buNone/>
            </a:pPr>
            <a:r>
              <a:rPr lang="en-US" sz="1100" dirty="0"/>
              <a:t>Annual revenue per employee</a:t>
            </a:r>
            <a:endParaRPr sz="1100"/>
          </a:p>
          <a:p>
            <a:pPr marL="0" lvl="0" indent="0" algn="l" rtl="0">
              <a:spcBef>
                <a:spcPts val="0"/>
              </a:spcBef>
              <a:spcAft>
                <a:spcPts val="0"/>
              </a:spcAft>
              <a:buNone/>
            </a:pPr>
            <a:r>
              <a:rPr lang="en-US" sz="1100" dirty="0"/>
              <a:t>Dunkin Donut </a:t>
            </a:r>
            <a:r>
              <a:rPr lang="en-US" sz="1100" dirty="0">
                <a:latin typeface="Arial"/>
                <a:ea typeface="Arial"/>
                <a:cs typeface="Arial"/>
                <a:sym typeface="Arial"/>
              </a:rPr>
              <a:t>370,666</a:t>
            </a:r>
            <a:endParaRPr sz="1100">
              <a:latin typeface="Arial"/>
              <a:ea typeface="Arial"/>
              <a:cs typeface="Arial"/>
              <a:sym typeface="Arial"/>
            </a:endParaRPr>
          </a:p>
          <a:p>
            <a:pPr marL="0" lvl="0" indent="0" algn="l" rtl="0">
              <a:spcBef>
                <a:spcPts val="0"/>
              </a:spcBef>
              <a:spcAft>
                <a:spcPts val="0"/>
              </a:spcAft>
              <a:buNone/>
            </a:pPr>
            <a:r>
              <a:rPr lang="en-US" sz="1100" dirty="0">
                <a:latin typeface="Arial"/>
                <a:ea typeface="Arial"/>
                <a:cs typeface="Arial"/>
                <a:sym typeface="Arial"/>
              </a:rPr>
              <a:t>Starbucks 111,381</a:t>
            </a:r>
            <a:endParaRPr sz="1100">
              <a:latin typeface="Arial"/>
              <a:ea typeface="Arial"/>
              <a:cs typeface="Arial"/>
              <a:sym typeface="Arial"/>
            </a:endParaRPr>
          </a:p>
          <a:p>
            <a:pPr marL="0" lvl="0" indent="0" algn="l" rtl="0">
              <a:spcBef>
                <a:spcPts val="0"/>
              </a:spcBef>
              <a:spcAft>
                <a:spcPts val="0"/>
              </a:spcAft>
              <a:buNone/>
            </a:pPr>
            <a:r>
              <a:rPr lang="en-US" sz="1100" dirty="0" err="1">
                <a:latin typeface="Arial"/>
                <a:ea typeface="Arial"/>
                <a:cs typeface="Arial"/>
                <a:sym typeface="Arial"/>
              </a:rPr>
              <a:t>McD</a:t>
            </a:r>
            <a:r>
              <a:rPr lang="en-US" sz="1100" dirty="0">
                <a:latin typeface="Arial"/>
                <a:ea typeface="Arial"/>
                <a:cs typeface="Arial"/>
                <a:sym typeface="Arial"/>
              </a:rPr>
              <a:t> 49,594</a:t>
            </a:r>
            <a:endParaRPr sz="1100">
              <a:latin typeface="Arial"/>
              <a:ea typeface="Arial"/>
              <a:cs typeface="Arial"/>
              <a:sym typeface="Arial"/>
            </a:endParaRPr>
          </a:p>
          <a:p>
            <a:pPr marL="0" lvl="0" indent="0" algn="l" rtl="0">
              <a:spcBef>
                <a:spcPts val="0"/>
              </a:spcBef>
              <a:spcAft>
                <a:spcPts val="0"/>
              </a:spcAft>
              <a:buNone/>
            </a:pPr>
            <a:r>
              <a:rPr lang="en-US" sz="1100" dirty="0" err="1">
                <a:latin typeface="Arial"/>
                <a:ea typeface="Arial"/>
                <a:cs typeface="Arial"/>
                <a:sym typeface="Arial"/>
              </a:rPr>
              <a:t>Panera</a:t>
            </a:r>
            <a:r>
              <a:rPr lang="en-US" sz="1100" dirty="0">
                <a:latin typeface="Arial"/>
                <a:ea typeface="Arial"/>
                <a:cs typeface="Arial"/>
                <a:sym typeface="Arial"/>
              </a:rPr>
              <a:t> 8,724</a:t>
            </a:r>
            <a:endParaRPr sz="1100">
              <a:latin typeface="Arial"/>
              <a:ea typeface="Arial"/>
              <a:cs typeface="Arial"/>
              <a:sym typeface="Arial"/>
            </a:endParaRPr>
          </a:p>
          <a:p>
            <a:pPr marL="0" lvl="0" indent="0" algn="l" rtl="0">
              <a:spcBef>
                <a:spcPts val="0"/>
              </a:spcBef>
              <a:spcAft>
                <a:spcPts val="0"/>
              </a:spcAft>
              <a:buNone/>
            </a:pPr>
            <a:endParaRPr sz="1400">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6bb98c898c_0_5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6bb98c898c_0_50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Scale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6bc836f9db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6bc836f9db_0_18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Keep it for now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6bc836f9db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6bc836f9db_0_18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Scale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6bc836f9db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6bc836f9db_0_19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6bc836f9db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6bc836f9db_0_20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6bc836f9db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6bc836f9db_0_23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rgbClr val="333333"/>
                </a:solidFill>
                <a:highlight>
                  <a:srgbClr val="FFFFFF"/>
                </a:highlight>
              </a:rPr>
              <a:t>Starbucks Corporation can increase its revenues through expansion in developing markets. This opportunity draws attention away from the U.S. market, where most of the company’s revenues are generated.</a:t>
            </a: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a:p>
            <a:pPr marL="0" lvl="0" indent="0" algn="l" rtl="0">
              <a:spcBef>
                <a:spcPts val="0"/>
              </a:spcBef>
              <a:spcAft>
                <a:spcPts val="0"/>
              </a:spcAft>
              <a:buNone/>
            </a:pPr>
            <a:r>
              <a:rPr lang="en-US" sz="1200">
                <a:solidFill>
                  <a:srgbClr val="333333"/>
                </a:solidFill>
                <a:highlight>
                  <a:srgbClr val="FFFFFF"/>
                </a:highlight>
              </a:rPr>
              <a:t>Also significant in this SWOT analysis is business diversification, which can improve Starbucks’s long-term stability. </a:t>
            </a: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6bc836f9db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6bc836f9db_0_22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rgbClr val="333333"/>
                </a:solidFill>
                <a:highlight>
                  <a:srgbClr val="FFFFFF"/>
                </a:highlight>
              </a:rPr>
              <a:t>Starbucks Corporation competes against a wide variety of firms in the international market. For example, the company competes against major restaurant chains that offer low-cost coffee products. This external strategic factor threatens Starbucks because such competitors can reduce the company’s market share by competing based on low prices.</a:t>
            </a: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a:p>
            <a:pPr marL="0" lvl="0" indent="0" algn="l" rtl="0">
              <a:spcBef>
                <a:spcPts val="0"/>
              </a:spcBef>
              <a:spcAft>
                <a:spcPts val="0"/>
              </a:spcAft>
              <a:buNone/>
            </a:pPr>
            <a:r>
              <a:rPr lang="en-US" sz="1200">
                <a:solidFill>
                  <a:srgbClr val="333333"/>
                </a:solidFill>
                <a:highlight>
                  <a:srgbClr val="FFFFFF"/>
                </a:highlight>
              </a:rPr>
              <a:t>Also, this SWOT analysis considers imitation as a major threat against the coffeehouse business. In light of the company’s weaknesses, the threat of imitation involves firms that try to copy the taste, look and feel of Starbucks products.</a:t>
            </a:r>
            <a:endParaRPr sz="1200">
              <a:solidFill>
                <a:srgbClr val="333333"/>
              </a:solidFill>
              <a:highlight>
                <a:srgbClr val="FFFFFF"/>
              </a:highligh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6bc836f9db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6bc836f9db_0_2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050" dirty="0">
                <a:solidFill>
                  <a:srgbClr val="444444"/>
                </a:solidFill>
                <a:highlight>
                  <a:srgbClr val="FFFFFF"/>
                </a:highlight>
                <a:latin typeface="Roboto"/>
                <a:ea typeface="Roboto"/>
                <a:cs typeface="Roboto"/>
                <a:sym typeface="Roboto"/>
              </a:rPr>
              <a:t>Starbucks Corporation purchases and roasts high-quality whole bean coffees and sells them along with fresh, rich-brewed, Italian style espresso beverages, a variety of pastries and confections, and coffee-related equipments primarily through its company-operated retail stores. In addition to sales through its company-operated retail stores, Starbucks sells whole bean coffees through a specialty sales group and supermarkets. Additionally, Starbucks produces and sells bottled </a:t>
            </a:r>
            <a:r>
              <a:rPr lang="en-US" sz="1050" dirty="0" err="1">
                <a:solidFill>
                  <a:srgbClr val="444444"/>
                </a:solidFill>
                <a:highlight>
                  <a:srgbClr val="FFFFFF"/>
                </a:highlight>
                <a:latin typeface="Roboto"/>
                <a:ea typeface="Roboto"/>
                <a:cs typeface="Roboto"/>
                <a:sym typeface="Roboto"/>
              </a:rPr>
              <a:t>Frappuccino</a:t>
            </a:r>
            <a:r>
              <a:rPr lang="en-US" sz="1050" dirty="0">
                <a:solidFill>
                  <a:srgbClr val="444444"/>
                </a:solidFill>
                <a:highlight>
                  <a:srgbClr val="FFFFFF"/>
                </a:highlight>
                <a:latin typeface="Roboto"/>
                <a:ea typeface="Roboto"/>
                <a:cs typeface="Roboto"/>
                <a:sym typeface="Roboto"/>
              </a:rPr>
              <a:t> coffee drink and a line of premium ice creams through its joint venture partnerships and offers a line of innovative premium teas produced by its wholly owned subsidiary, </a:t>
            </a:r>
            <a:r>
              <a:rPr lang="en-US" sz="1050" dirty="0" err="1">
                <a:solidFill>
                  <a:srgbClr val="444444"/>
                </a:solidFill>
                <a:highlight>
                  <a:srgbClr val="FFFFFF"/>
                </a:highlight>
                <a:latin typeface="Roboto"/>
                <a:ea typeface="Roboto"/>
                <a:cs typeface="Roboto"/>
                <a:sym typeface="Roboto"/>
              </a:rPr>
              <a:t>Tazo</a:t>
            </a:r>
            <a:r>
              <a:rPr lang="en-US" sz="1050" dirty="0">
                <a:solidFill>
                  <a:srgbClr val="444444"/>
                </a:solidFill>
                <a:highlight>
                  <a:srgbClr val="FFFFFF"/>
                </a:highlight>
                <a:latin typeface="Roboto"/>
                <a:ea typeface="Roboto"/>
                <a:cs typeface="Roboto"/>
                <a:sym typeface="Roboto"/>
              </a:rPr>
              <a:t> Tea Company. The company's objective is to establish Starbucks as the most recognized and respected brand in the world.</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6bc836f9db_0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6bc836f9db_0_28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7a71133d84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7a71133d84_0_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7a71133d8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7a71133d84_0_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900">
                <a:solidFill>
                  <a:srgbClr val="333333"/>
                </a:solidFill>
                <a:latin typeface="Arial"/>
                <a:ea typeface="Arial"/>
                <a:cs typeface="Arial"/>
                <a:sym typeface="Arial"/>
              </a:rPr>
              <a:t>LT Debt to Total Asset is a measurement representing the percentage of a corporation's assets that are financed with loans and financial obligations lasting more than one year. The ratio provides a general measure of the financial position of a company, including its ability to meet financial requirements for outstanding loans. A year-over-year decrease in this metric would suggest the company is progressively becoming less dependent on debt to grow their business.</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a71133d84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7a71133d84_0_4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https://library.morningstar.com/v2/quote?id=0P00000546&amp;typeid=ST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7a71133d84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7a71133d84_0_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7a71133d84_8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7a71133d84_8_8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7a71133d84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7a71133d84_0_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050">
                <a:solidFill>
                  <a:srgbClr val="444444"/>
                </a:solidFill>
                <a:highlight>
                  <a:srgbClr val="FFFFFF"/>
                </a:highlight>
                <a:latin typeface="Roboto"/>
                <a:ea typeface="Roboto"/>
                <a:cs typeface="Roboto"/>
                <a:sym typeface="Roboto"/>
              </a:rPr>
              <a:t>Starbucks annual and quarterly earnings per share history from 2006 to 2019. Earnings per share can be defined as a company's net earnings or losses attributable to common shareholders per diluted share base, which includes all convertible securities and debt, options and warrants.</a:t>
            </a:r>
            <a:endParaRPr sz="1050">
              <a:solidFill>
                <a:srgbClr val="444444"/>
              </a:solidFill>
              <a:highlight>
                <a:srgbClr val="FFFFFF"/>
              </a:highlight>
              <a:latin typeface="Roboto"/>
              <a:ea typeface="Roboto"/>
              <a:cs typeface="Roboto"/>
              <a:sym typeface="Roboto"/>
            </a:endParaRPr>
          </a:p>
          <a:p>
            <a:pPr marL="457200" lvl="0" indent="-295275" algn="l" rtl="0">
              <a:lnSpc>
                <a:spcPct val="115000"/>
              </a:lnSpc>
              <a:spcBef>
                <a:spcPts val="800"/>
              </a:spcBef>
              <a:spcAft>
                <a:spcPts val="0"/>
              </a:spcAft>
              <a:buClr>
                <a:srgbClr val="444444"/>
              </a:buClr>
              <a:buSzPts val="1050"/>
              <a:buFont typeface="Roboto"/>
              <a:buChar char="●"/>
            </a:pPr>
            <a:r>
              <a:rPr lang="en-US" sz="1050">
                <a:solidFill>
                  <a:srgbClr val="444444"/>
                </a:solidFill>
                <a:highlight>
                  <a:srgbClr val="FFFFFF"/>
                </a:highlight>
                <a:latin typeface="Roboto"/>
                <a:ea typeface="Roboto"/>
                <a:cs typeface="Roboto"/>
                <a:sym typeface="Roboto"/>
              </a:rPr>
              <a:t>Starbucks EPS for the quarter ending September 30, 2019 was </a:t>
            </a:r>
            <a:r>
              <a:rPr lang="en-US" sz="1050" b="1">
                <a:solidFill>
                  <a:srgbClr val="444444"/>
                </a:solidFill>
                <a:highlight>
                  <a:srgbClr val="FFFFFF"/>
                </a:highlight>
                <a:latin typeface="Roboto"/>
                <a:ea typeface="Roboto"/>
                <a:cs typeface="Roboto"/>
                <a:sym typeface="Roboto"/>
              </a:rPr>
              <a:t>$0.66</a:t>
            </a:r>
            <a:r>
              <a:rPr lang="en-US" sz="1050">
                <a:solidFill>
                  <a:srgbClr val="444444"/>
                </a:solidFill>
                <a:highlight>
                  <a:srgbClr val="FFFFFF"/>
                </a:highlight>
                <a:latin typeface="Roboto"/>
                <a:ea typeface="Roboto"/>
                <a:cs typeface="Roboto"/>
                <a:sym typeface="Roboto"/>
              </a:rPr>
              <a:t>, a </a:t>
            </a:r>
            <a:r>
              <a:rPr lang="en-US" sz="1050" b="1">
                <a:solidFill>
                  <a:srgbClr val="444444"/>
                </a:solidFill>
                <a:highlight>
                  <a:srgbClr val="FFFFFF"/>
                </a:highlight>
                <a:latin typeface="Roboto"/>
                <a:ea typeface="Roboto"/>
                <a:cs typeface="Roboto"/>
                <a:sym typeface="Roboto"/>
              </a:rPr>
              <a:t>11.86% increase</a:t>
            </a:r>
            <a:r>
              <a:rPr lang="en-US" sz="1050">
                <a:solidFill>
                  <a:srgbClr val="444444"/>
                </a:solidFill>
                <a:highlight>
                  <a:srgbClr val="FFFFFF"/>
                </a:highlight>
                <a:latin typeface="Roboto"/>
                <a:ea typeface="Roboto"/>
                <a:cs typeface="Roboto"/>
                <a:sym typeface="Roboto"/>
              </a:rPr>
              <a:t> year-over-year.</a:t>
            </a:r>
            <a:endParaRPr sz="1050">
              <a:solidFill>
                <a:srgbClr val="444444"/>
              </a:solidFill>
              <a:highlight>
                <a:srgbClr val="FFFFFF"/>
              </a:highlight>
              <a:latin typeface="Roboto"/>
              <a:ea typeface="Roboto"/>
              <a:cs typeface="Roboto"/>
              <a:sym typeface="Roboto"/>
            </a:endParaRPr>
          </a:p>
          <a:p>
            <a:pPr marL="457200" lvl="0" indent="-295275" algn="l" rtl="0">
              <a:lnSpc>
                <a:spcPct val="115000"/>
              </a:lnSpc>
              <a:spcBef>
                <a:spcPts val="0"/>
              </a:spcBef>
              <a:spcAft>
                <a:spcPts val="0"/>
              </a:spcAft>
              <a:buClr>
                <a:srgbClr val="444444"/>
              </a:buClr>
              <a:buSzPts val="1050"/>
              <a:buFont typeface="Roboto"/>
              <a:buChar char="●"/>
            </a:pPr>
            <a:r>
              <a:rPr lang="en-US" sz="1050">
                <a:solidFill>
                  <a:srgbClr val="444444"/>
                </a:solidFill>
                <a:highlight>
                  <a:srgbClr val="FFFFFF"/>
                </a:highlight>
                <a:latin typeface="Roboto"/>
                <a:ea typeface="Roboto"/>
                <a:cs typeface="Roboto"/>
                <a:sym typeface="Roboto"/>
              </a:rPr>
              <a:t>Starbucks EPS for the twelve months ending September 30, 2019 was </a:t>
            </a:r>
            <a:r>
              <a:rPr lang="en-US" sz="1050" b="1">
                <a:solidFill>
                  <a:srgbClr val="444444"/>
                </a:solidFill>
                <a:highlight>
                  <a:srgbClr val="FFFFFF"/>
                </a:highlight>
                <a:latin typeface="Roboto"/>
                <a:ea typeface="Roboto"/>
                <a:cs typeface="Roboto"/>
                <a:sym typeface="Roboto"/>
              </a:rPr>
              <a:t>$2.92</a:t>
            </a:r>
            <a:r>
              <a:rPr lang="en-US" sz="1050">
                <a:solidFill>
                  <a:srgbClr val="444444"/>
                </a:solidFill>
                <a:highlight>
                  <a:srgbClr val="FFFFFF"/>
                </a:highlight>
                <a:latin typeface="Roboto"/>
                <a:ea typeface="Roboto"/>
                <a:cs typeface="Roboto"/>
                <a:sym typeface="Roboto"/>
              </a:rPr>
              <a:t>, a </a:t>
            </a:r>
            <a:r>
              <a:rPr lang="en-US" sz="1050" b="1">
                <a:solidFill>
                  <a:srgbClr val="444444"/>
                </a:solidFill>
                <a:highlight>
                  <a:srgbClr val="FFFFFF"/>
                </a:highlight>
                <a:latin typeface="Roboto"/>
                <a:ea typeface="Roboto"/>
                <a:cs typeface="Roboto"/>
                <a:sym typeface="Roboto"/>
              </a:rPr>
              <a:t>9.88% decline</a:t>
            </a:r>
            <a:r>
              <a:rPr lang="en-US" sz="1050">
                <a:solidFill>
                  <a:srgbClr val="444444"/>
                </a:solidFill>
                <a:highlight>
                  <a:srgbClr val="FFFFFF"/>
                </a:highlight>
                <a:latin typeface="Roboto"/>
                <a:ea typeface="Roboto"/>
                <a:cs typeface="Roboto"/>
                <a:sym typeface="Roboto"/>
              </a:rPr>
              <a:t> year-over-year.</a:t>
            </a:r>
            <a:endParaRPr sz="1050">
              <a:solidFill>
                <a:srgbClr val="444444"/>
              </a:solidFill>
              <a:highlight>
                <a:srgbClr val="FFFFFF"/>
              </a:highlight>
              <a:latin typeface="Roboto"/>
              <a:ea typeface="Roboto"/>
              <a:cs typeface="Roboto"/>
              <a:sym typeface="Roboto"/>
            </a:endParaRPr>
          </a:p>
          <a:p>
            <a:pPr marL="457200" lvl="0" indent="-295275" algn="l" rtl="0">
              <a:lnSpc>
                <a:spcPct val="115000"/>
              </a:lnSpc>
              <a:spcBef>
                <a:spcPts val="0"/>
              </a:spcBef>
              <a:spcAft>
                <a:spcPts val="0"/>
              </a:spcAft>
              <a:buClr>
                <a:srgbClr val="444444"/>
              </a:buClr>
              <a:buSzPts val="1050"/>
              <a:buFont typeface="Roboto"/>
              <a:buChar char="●"/>
            </a:pPr>
            <a:r>
              <a:rPr lang="en-US" sz="1050">
                <a:solidFill>
                  <a:srgbClr val="444444"/>
                </a:solidFill>
                <a:highlight>
                  <a:srgbClr val="FFFFFF"/>
                </a:highlight>
                <a:latin typeface="Roboto"/>
                <a:ea typeface="Roboto"/>
                <a:cs typeface="Roboto"/>
                <a:sym typeface="Roboto"/>
              </a:rPr>
              <a:t>Starbucks 2019 annual EPS was </a:t>
            </a:r>
            <a:r>
              <a:rPr lang="en-US" sz="1050" b="1">
                <a:solidFill>
                  <a:srgbClr val="444444"/>
                </a:solidFill>
                <a:highlight>
                  <a:srgbClr val="FFFFFF"/>
                </a:highlight>
                <a:latin typeface="Roboto"/>
                <a:ea typeface="Roboto"/>
                <a:cs typeface="Roboto"/>
                <a:sym typeface="Roboto"/>
              </a:rPr>
              <a:t>$2.92</a:t>
            </a:r>
            <a:r>
              <a:rPr lang="en-US" sz="1050">
                <a:solidFill>
                  <a:srgbClr val="444444"/>
                </a:solidFill>
                <a:highlight>
                  <a:srgbClr val="FFFFFF"/>
                </a:highlight>
                <a:latin typeface="Roboto"/>
                <a:ea typeface="Roboto"/>
                <a:cs typeface="Roboto"/>
                <a:sym typeface="Roboto"/>
              </a:rPr>
              <a:t>, a </a:t>
            </a:r>
            <a:r>
              <a:rPr lang="en-US" sz="1050" b="1">
                <a:solidFill>
                  <a:srgbClr val="444444"/>
                </a:solidFill>
                <a:highlight>
                  <a:srgbClr val="FFFFFF"/>
                </a:highlight>
                <a:latin typeface="Roboto"/>
                <a:ea typeface="Roboto"/>
                <a:cs typeface="Roboto"/>
                <a:sym typeface="Roboto"/>
              </a:rPr>
              <a:t>9.88% decline</a:t>
            </a:r>
            <a:r>
              <a:rPr lang="en-US" sz="1050">
                <a:solidFill>
                  <a:srgbClr val="444444"/>
                </a:solidFill>
                <a:highlight>
                  <a:srgbClr val="FFFFFF"/>
                </a:highlight>
                <a:latin typeface="Roboto"/>
                <a:ea typeface="Roboto"/>
                <a:cs typeface="Roboto"/>
                <a:sym typeface="Roboto"/>
              </a:rPr>
              <a:t> from 2018.</a:t>
            </a:r>
            <a:endParaRPr sz="1050">
              <a:solidFill>
                <a:srgbClr val="444444"/>
              </a:solidFill>
              <a:highlight>
                <a:srgbClr val="FFFFFF"/>
              </a:highlight>
              <a:latin typeface="Roboto"/>
              <a:ea typeface="Roboto"/>
              <a:cs typeface="Roboto"/>
              <a:sym typeface="Roboto"/>
            </a:endParaRPr>
          </a:p>
          <a:p>
            <a:pPr marL="457200" lvl="0" indent="-295275" algn="l" rtl="0">
              <a:lnSpc>
                <a:spcPct val="115000"/>
              </a:lnSpc>
              <a:spcBef>
                <a:spcPts val="0"/>
              </a:spcBef>
              <a:spcAft>
                <a:spcPts val="0"/>
              </a:spcAft>
              <a:buClr>
                <a:srgbClr val="444444"/>
              </a:buClr>
              <a:buSzPts val="1050"/>
              <a:buFont typeface="Roboto"/>
              <a:buChar char="●"/>
            </a:pPr>
            <a:r>
              <a:rPr lang="en-US" sz="1050">
                <a:solidFill>
                  <a:srgbClr val="444444"/>
                </a:solidFill>
                <a:highlight>
                  <a:srgbClr val="FFFFFF"/>
                </a:highlight>
                <a:latin typeface="Roboto"/>
                <a:ea typeface="Roboto"/>
                <a:cs typeface="Roboto"/>
                <a:sym typeface="Roboto"/>
              </a:rPr>
              <a:t>Starbucks 2018 annual EPS was </a:t>
            </a:r>
            <a:r>
              <a:rPr lang="en-US" sz="1050" b="1">
                <a:solidFill>
                  <a:srgbClr val="444444"/>
                </a:solidFill>
                <a:highlight>
                  <a:srgbClr val="FFFFFF"/>
                </a:highlight>
                <a:latin typeface="Roboto"/>
                <a:ea typeface="Roboto"/>
                <a:cs typeface="Roboto"/>
                <a:sym typeface="Roboto"/>
              </a:rPr>
              <a:t>$3.24</a:t>
            </a:r>
            <a:r>
              <a:rPr lang="en-US" sz="1050">
                <a:solidFill>
                  <a:srgbClr val="444444"/>
                </a:solidFill>
                <a:highlight>
                  <a:srgbClr val="FFFFFF"/>
                </a:highlight>
                <a:latin typeface="Roboto"/>
                <a:ea typeface="Roboto"/>
                <a:cs typeface="Roboto"/>
                <a:sym typeface="Roboto"/>
              </a:rPr>
              <a:t>, a </a:t>
            </a:r>
            <a:r>
              <a:rPr lang="en-US" sz="1050" b="1">
                <a:solidFill>
                  <a:srgbClr val="444444"/>
                </a:solidFill>
                <a:highlight>
                  <a:srgbClr val="FFFFFF"/>
                </a:highlight>
                <a:latin typeface="Roboto"/>
                <a:ea typeface="Roboto"/>
                <a:cs typeface="Roboto"/>
                <a:sym typeface="Roboto"/>
              </a:rPr>
              <a:t>64.47% increase</a:t>
            </a:r>
            <a:r>
              <a:rPr lang="en-US" sz="1050">
                <a:solidFill>
                  <a:srgbClr val="444444"/>
                </a:solidFill>
                <a:highlight>
                  <a:srgbClr val="FFFFFF"/>
                </a:highlight>
                <a:latin typeface="Roboto"/>
                <a:ea typeface="Roboto"/>
                <a:cs typeface="Roboto"/>
                <a:sym typeface="Roboto"/>
              </a:rPr>
              <a:t> from 2017.</a:t>
            </a:r>
            <a:endParaRPr sz="1050">
              <a:solidFill>
                <a:srgbClr val="444444"/>
              </a:solidFill>
              <a:highlight>
                <a:srgbClr val="FFFFFF"/>
              </a:highlight>
              <a:latin typeface="Roboto"/>
              <a:ea typeface="Roboto"/>
              <a:cs typeface="Roboto"/>
              <a:sym typeface="Roboto"/>
            </a:endParaRPr>
          </a:p>
          <a:p>
            <a:pPr marL="457200" lvl="0" indent="-295275" algn="l" rtl="0">
              <a:lnSpc>
                <a:spcPct val="115000"/>
              </a:lnSpc>
              <a:spcBef>
                <a:spcPts val="0"/>
              </a:spcBef>
              <a:spcAft>
                <a:spcPts val="0"/>
              </a:spcAft>
              <a:buClr>
                <a:srgbClr val="444444"/>
              </a:buClr>
              <a:buSzPts val="1050"/>
              <a:buFont typeface="Roboto"/>
              <a:buChar char="●"/>
            </a:pPr>
            <a:r>
              <a:rPr lang="en-US" sz="1050">
                <a:solidFill>
                  <a:srgbClr val="444444"/>
                </a:solidFill>
                <a:highlight>
                  <a:srgbClr val="FFFFFF"/>
                </a:highlight>
                <a:latin typeface="Roboto"/>
                <a:ea typeface="Roboto"/>
                <a:cs typeface="Roboto"/>
                <a:sym typeface="Roboto"/>
              </a:rPr>
              <a:t>Starbucks 2017 annual EPS was </a:t>
            </a:r>
            <a:r>
              <a:rPr lang="en-US" sz="1050" b="1">
                <a:solidFill>
                  <a:srgbClr val="444444"/>
                </a:solidFill>
                <a:highlight>
                  <a:srgbClr val="FFFFFF"/>
                </a:highlight>
                <a:latin typeface="Roboto"/>
                <a:ea typeface="Roboto"/>
                <a:cs typeface="Roboto"/>
                <a:sym typeface="Roboto"/>
              </a:rPr>
              <a:t>$1.97</a:t>
            </a:r>
            <a:r>
              <a:rPr lang="en-US" sz="1050">
                <a:solidFill>
                  <a:srgbClr val="444444"/>
                </a:solidFill>
                <a:highlight>
                  <a:srgbClr val="FFFFFF"/>
                </a:highlight>
                <a:latin typeface="Roboto"/>
                <a:ea typeface="Roboto"/>
                <a:cs typeface="Roboto"/>
                <a:sym typeface="Roboto"/>
              </a:rPr>
              <a:t>, a </a:t>
            </a:r>
            <a:r>
              <a:rPr lang="en-US" sz="1050" b="1">
                <a:solidFill>
                  <a:srgbClr val="444444"/>
                </a:solidFill>
                <a:highlight>
                  <a:srgbClr val="FFFFFF"/>
                </a:highlight>
                <a:latin typeface="Roboto"/>
                <a:ea typeface="Roboto"/>
                <a:cs typeface="Roboto"/>
                <a:sym typeface="Roboto"/>
              </a:rPr>
              <a:t>3.68% increase</a:t>
            </a:r>
            <a:r>
              <a:rPr lang="en-US" sz="1050">
                <a:solidFill>
                  <a:srgbClr val="444444"/>
                </a:solidFill>
                <a:highlight>
                  <a:srgbClr val="FFFFFF"/>
                </a:highlight>
                <a:latin typeface="Roboto"/>
                <a:ea typeface="Roboto"/>
                <a:cs typeface="Roboto"/>
                <a:sym typeface="Roboto"/>
              </a:rPr>
              <a:t> from 2016.</a:t>
            </a:r>
            <a:endParaRPr sz="1050">
              <a:solidFill>
                <a:srgbClr val="444444"/>
              </a:solidFill>
              <a:highlight>
                <a:srgbClr val="FFFFFF"/>
              </a:highlight>
              <a:latin typeface="Roboto"/>
              <a:ea typeface="Roboto"/>
              <a:cs typeface="Roboto"/>
              <a:sym typeface="Roboto"/>
            </a:endParaRPr>
          </a:p>
          <a:p>
            <a:pPr marL="0" lvl="0" indent="0" algn="l" rtl="0">
              <a:spcBef>
                <a:spcPts val="800"/>
              </a:spcBef>
              <a:spcAft>
                <a:spcPts val="0"/>
              </a:spcAft>
              <a:buNone/>
            </a:pPr>
            <a:r>
              <a:rPr lang="en-US"/>
              <a:t>https://simplywall.st/stocks/us/consumer-services/nasdaq-sbux/starbucks/news/starbucks-corporation-nasdaqsbux-is-employing-capital-very-effectively/</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7a71133d84_8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7a71133d84_8_9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7a71133d84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7a71133d84_0_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7a71133d84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7a71133d84_0_2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6bc836f9db_0_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6bc836f9db_0_30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7a71133d84_8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a71133d84_8_5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7a71133d84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7a71133d84_0_5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7a71133d84_0_6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47" name="Google Shape;347;g7a71133d84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7a71133d84_0_7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u="sng">
                <a:solidFill>
                  <a:schemeClr val="hlink"/>
                </a:solidFill>
                <a:hlinkClick r:id="rId3"/>
              </a:rPr>
              <a:t>https://stories.starbucks.com/press/2018/starbucks-announces-strategic-priorities/</a:t>
            </a:r>
            <a:endParaRPr/>
          </a:p>
        </p:txBody>
      </p:sp>
      <p:sp>
        <p:nvSpPr>
          <p:cNvPr id="354" name="Google Shape;354;g7a71133d84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6bc836f9db_0_3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6bc836f9db_0_3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https://www.slideshare.net/VikkasMalhotra/starbucks-casestudy-164669</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6bc836f9db_0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6bc836f9db_0_3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6bc836f9db_0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6bc836f9db_0_3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6bc836f9db_0_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6bc836f9db_0_32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rgbClr val="333333"/>
                </a:solidFill>
                <a:highlight>
                  <a:srgbClr val="FFFFFF"/>
                </a:highlight>
              </a:rPr>
              <a:t>Starbucks Coffee’s organizational culture is a key success factor in the business, considering that the company sells not just its coffee and other food and beverage products, but also the experience of buying and consuming these products.</a:t>
            </a: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a:p>
            <a:pPr marL="0" lvl="0" indent="0" algn="l" rtl="0">
              <a:spcBef>
                <a:spcPts val="0"/>
              </a:spcBef>
              <a:spcAft>
                <a:spcPts val="0"/>
              </a:spcAft>
              <a:buNone/>
            </a:pPr>
            <a:r>
              <a:rPr lang="en-US" sz="1200">
                <a:solidFill>
                  <a:srgbClr val="333333"/>
                </a:solidFill>
                <a:highlight>
                  <a:srgbClr val="FFFFFF"/>
                </a:highlight>
              </a:rPr>
              <a:t>https://notesmatic.com/2018/10/starbucks-organizational-culture/</a:t>
            </a:r>
            <a:endParaRPr sz="1200">
              <a:solidFill>
                <a:srgbClr val="333333"/>
              </a:solidFill>
              <a:highlight>
                <a:srgbClr val="FFFFFF"/>
              </a:highlight>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75bee15ae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75bee15ae0_0_1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6bc836f9db_0_3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6bc836f9db_0_34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6bc836f9db_0_3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6bc836f9db_0_35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6bc836f9db_0_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6bc836f9db_0_2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Directional indicators specifies</a:t>
            </a:r>
            <a:r>
              <a:rPr lang="en-US" baseline="0" dirty="0" smtClean="0"/>
              <a:t> where Starbucks is getting better or worse at delivering services.</a:t>
            </a:r>
          </a:p>
          <a:p>
            <a:pPr marL="0" lvl="0" indent="0" algn="l" rtl="0">
              <a:spcBef>
                <a:spcPts val="0"/>
              </a:spcBef>
              <a:spcAft>
                <a:spcPts val="0"/>
              </a:spcAft>
              <a:buNone/>
            </a:pPr>
            <a:r>
              <a:rPr lang="en-US" baseline="0" dirty="0" smtClean="0"/>
              <a:t>The practical directional indicators of Starbucks are the KPIs which reveals data about the existing processes.</a:t>
            </a:r>
          </a:p>
          <a:p>
            <a:pPr marL="0" lvl="0" indent="0" algn="l" rtl="0">
              <a:spcBef>
                <a:spcPts val="0"/>
              </a:spcBef>
              <a:spcAft>
                <a:spcPts val="0"/>
              </a:spcAft>
              <a:buNone/>
            </a:pPr>
            <a:r>
              <a:rPr lang="en-US" baseline="0" dirty="0" smtClean="0"/>
              <a:t>The two directional indicators chosen are economic performance and environmental performance.</a:t>
            </a:r>
          </a:p>
          <a:p>
            <a:pPr marL="0" lvl="0" indent="0" algn="l" rtl="0">
              <a:spcBef>
                <a:spcPts val="0"/>
              </a:spcBef>
              <a:spcAft>
                <a:spcPts val="0"/>
              </a:spcAft>
              <a:buNone/>
            </a:pPr>
            <a:r>
              <a:rPr lang="en-US" baseline="0" dirty="0" smtClean="0"/>
              <a:t>The company has made priority in sustainability since the beginning as it engages in an approach which is comprehensive in reducing the environmental impact. Starbucks integrates new solutions with an aim of creating sustainable and meaningful change. </a:t>
            </a:r>
          </a:p>
          <a:p>
            <a:pPr marL="0" lvl="0" indent="0" algn="l" rtl="0">
              <a:spcBef>
                <a:spcPts val="0"/>
              </a:spcBef>
              <a:spcAft>
                <a:spcPts val="0"/>
              </a:spcAft>
              <a:buNone/>
            </a:pPr>
            <a:r>
              <a:rPr lang="en-US" baseline="0" dirty="0" smtClean="0"/>
              <a:t>Starbucks economic performance indicators are reflected on real national income growth, levels of investment, real national income level, price levels and inflations, and labor productivity.   </a:t>
            </a:r>
          </a:p>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6bc836f9db_0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6bc836f9db_0_35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This matrix uses the IFE and EFE matrices' scores.</a:t>
            </a:r>
            <a:r>
              <a:rPr lang="en-US" baseline="0" dirty="0" smtClean="0"/>
              <a:t> </a:t>
            </a:r>
            <a:r>
              <a:rPr lang="en-US" dirty="0" smtClean="0"/>
              <a:t> </a:t>
            </a:r>
          </a:p>
          <a:p>
            <a:pPr marL="0" lvl="0" indent="0" algn="l" rtl="0">
              <a:spcBef>
                <a:spcPts val="0"/>
              </a:spcBef>
              <a:spcAft>
                <a:spcPts val="0"/>
              </a:spcAft>
              <a:buNone/>
            </a:pPr>
            <a:r>
              <a:rPr lang="en-US" dirty="0" smtClean="0"/>
              <a:t>The IFE score is 2.65 while the EFE score is 2.90</a:t>
            </a:r>
          </a:p>
          <a:p>
            <a:pPr marL="0" lvl="0" indent="0" algn="l" rtl="0">
              <a:spcBef>
                <a:spcPts val="0"/>
              </a:spcBef>
              <a:spcAft>
                <a:spcPts val="0"/>
              </a:spcAft>
              <a:buNone/>
            </a:pPr>
            <a:r>
              <a:rPr lang="en-US" dirty="0" smtClean="0"/>
              <a:t>With</a:t>
            </a:r>
            <a:r>
              <a:rPr lang="en-US" baseline="0" dirty="0" smtClean="0"/>
              <a:t> IFE as the X-axis and EFE a Y-axis, the strategic position of Starbucks is shown by the IE matrix.</a:t>
            </a:r>
          </a:p>
          <a:p>
            <a:pPr marL="0" lvl="0" indent="0" algn="l" rtl="0">
              <a:spcBef>
                <a:spcPts val="0"/>
              </a:spcBef>
              <a:spcAft>
                <a:spcPts val="0"/>
              </a:spcAft>
              <a:buNone/>
            </a:pPr>
            <a:r>
              <a:rPr lang="en-US" baseline="0" dirty="0" smtClean="0"/>
              <a:t>This is within the 5</a:t>
            </a:r>
            <a:r>
              <a:rPr lang="en-US" baseline="30000" dirty="0" smtClean="0"/>
              <a:t>th</a:t>
            </a:r>
            <a:r>
              <a:rPr lang="en-US" baseline="0" dirty="0" smtClean="0"/>
              <a:t> quadrant which is the quadrant in the centre.</a:t>
            </a:r>
          </a:p>
          <a:p>
            <a:pPr marL="0" lvl="0" indent="0" algn="l" rtl="0">
              <a:spcBef>
                <a:spcPts val="0"/>
              </a:spcBef>
              <a:spcAft>
                <a:spcPts val="0"/>
              </a:spcAft>
              <a:buNone/>
            </a:pPr>
            <a:r>
              <a:rPr lang="en-US" baseline="0" dirty="0" smtClean="0"/>
              <a:t>However, this position is almost on the boarder to the 6</a:t>
            </a:r>
            <a:r>
              <a:rPr lang="en-US" baseline="30000" dirty="0" smtClean="0"/>
              <a:t>th</a:t>
            </a:r>
            <a:r>
              <a:rPr lang="en-US" baseline="0" dirty="0" smtClean="0"/>
              <a:t> quadrant which is stronger and implies that with a bit of improvement, Starbucks can be on the right track.</a:t>
            </a:r>
            <a:r>
              <a:rPr lang="en-US" dirty="0" smtClean="0"/>
              <a:t>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6bc836f9db_0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6bc836f9db_0_36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The space matrix above comprises four quadrants which helps in determining what strategy should Starbucks take.</a:t>
            </a:r>
          </a:p>
          <a:p>
            <a:pPr marL="0" lvl="0" indent="0" algn="l" rtl="0">
              <a:spcBef>
                <a:spcPts val="0"/>
              </a:spcBef>
              <a:spcAft>
                <a:spcPts val="0"/>
              </a:spcAft>
              <a:buNone/>
            </a:pPr>
            <a:r>
              <a:rPr lang="en-US" dirty="0" smtClean="0"/>
              <a:t>The four different quadrants comprises aggressive,</a:t>
            </a:r>
            <a:r>
              <a:rPr lang="en-US" baseline="0" dirty="0" smtClean="0"/>
              <a:t> conservative, defensive, and competitive. </a:t>
            </a:r>
          </a:p>
          <a:p>
            <a:pPr marL="0" lvl="0" indent="0" algn="l" rtl="0">
              <a:spcBef>
                <a:spcPts val="0"/>
              </a:spcBef>
              <a:spcAft>
                <a:spcPts val="0"/>
              </a:spcAft>
              <a:buNone/>
            </a:pPr>
            <a:r>
              <a:rPr lang="en-US" baseline="0" dirty="0" smtClean="0"/>
              <a:t>In the appendix N, the x-axis score of Starbucks is 3.6 while the y-axis score is 2.8.</a:t>
            </a:r>
          </a:p>
          <a:p>
            <a:pPr marL="0" lvl="0" indent="0" algn="l" rtl="0">
              <a:spcBef>
                <a:spcPts val="0"/>
              </a:spcBef>
              <a:spcAft>
                <a:spcPts val="0"/>
              </a:spcAft>
              <a:buNone/>
            </a:pPr>
            <a:r>
              <a:rPr lang="en-US" baseline="0" dirty="0" smtClean="0"/>
              <a:t>This puts the company the company in the aggressive quadrant.  </a:t>
            </a:r>
          </a:p>
          <a:p>
            <a:pPr marL="0" lvl="0" indent="0" algn="l" rtl="0">
              <a:spcBef>
                <a:spcPts val="0"/>
              </a:spcBef>
              <a:spcAft>
                <a:spcPts val="0"/>
              </a:spcAft>
              <a:buNone/>
            </a:pPr>
            <a:endParaRPr lang="en-US" baseline="0" dirty="0" smtClean="0"/>
          </a:p>
          <a:p>
            <a:pPr marL="0" lvl="0" indent="0" algn="l" rtl="0">
              <a:spcBef>
                <a:spcPts val="0"/>
              </a:spcBef>
              <a:spcAft>
                <a:spcPts val="0"/>
              </a:spcAft>
              <a:buNone/>
            </a:pPr>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7a71133d84_8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7a71133d84_8_4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This company is an aggressive because it has failed to use market penetration, market and product development, and diversification in continuing to increase market share to</a:t>
            </a:r>
            <a:r>
              <a:rPr lang="en-US" baseline="0" dirty="0" smtClean="0"/>
              <a:t> Europe and Asia. </a:t>
            </a:r>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7a71133d84_8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7a71133d84_8_7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This matrix has four quadrants which within them, holds strategies</a:t>
            </a:r>
            <a:r>
              <a:rPr lang="en-US" baseline="0" dirty="0" smtClean="0"/>
              <a:t> that are different.</a:t>
            </a:r>
          </a:p>
          <a:p>
            <a:pPr marL="0" lvl="0" indent="0" algn="l" rtl="0">
              <a:spcBef>
                <a:spcPts val="0"/>
              </a:spcBef>
              <a:spcAft>
                <a:spcPts val="0"/>
              </a:spcAft>
              <a:buNone/>
            </a:pPr>
            <a:r>
              <a:rPr lang="en-US" baseline="0" dirty="0" smtClean="0"/>
              <a:t>Starbucks is seen in the first quadrant in the appendix o.</a:t>
            </a:r>
          </a:p>
          <a:p>
            <a:pPr marL="0" lvl="0" indent="0" algn="l" rtl="0">
              <a:spcBef>
                <a:spcPts val="0"/>
              </a:spcBef>
              <a:spcAft>
                <a:spcPts val="0"/>
              </a:spcAft>
              <a:buNone/>
            </a:pPr>
            <a:r>
              <a:rPr lang="en-US" baseline="0" dirty="0" smtClean="0"/>
              <a:t>Strategies of market development, market and production development, forward, backward, and horizontal integration, and diversification which are related are entailed in the first quadrant which is along the high rapid market growth axis and competition position which is strong. </a:t>
            </a:r>
          </a:p>
          <a:p>
            <a:pPr marL="0" lvl="0" indent="0" algn="l" rtl="0">
              <a:spcBef>
                <a:spcPts val="0"/>
              </a:spcBef>
              <a:spcAft>
                <a:spcPts val="0"/>
              </a:spcAft>
              <a:buNone/>
            </a:pPr>
            <a:r>
              <a:rPr lang="en-US" dirty="0" smtClean="0"/>
              <a:t>Therefore,</a:t>
            </a:r>
            <a:r>
              <a:rPr lang="en-US" baseline="0" dirty="0" smtClean="0"/>
              <a:t> Starbucks should continue to grow in EMEA and CAP as it is in a better position. </a:t>
            </a:r>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6bc836f9db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6bc836f9db_0_2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 typeface="Wingdings" pitchFamily="2" charset="2"/>
              <a:buChar char="Ø"/>
            </a:pPr>
            <a:r>
              <a:rPr lang="en-US" dirty="0" smtClean="0"/>
              <a:t>The two strategic alternatives are costs lowering and differentiation furthering.</a:t>
            </a:r>
          </a:p>
          <a:p>
            <a:pPr marL="0" lvl="0" indent="0" algn="l" rtl="0">
              <a:spcBef>
                <a:spcPts val="0"/>
              </a:spcBef>
              <a:spcAft>
                <a:spcPts val="0"/>
              </a:spcAft>
              <a:buFont typeface="Wingdings" pitchFamily="2" charset="2"/>
              <a:buChar char="Ø"/>
            </a:pPr>
            <a:r>
              <a:rPr lang="en-US" dirty="0" smtClean="0"/>
              <a:t>Costs</a:t>
            </a:r>
            <a:r>
              <a:rPr lang="en-US" baseline="0" dirty="0" smtClean="0"/>
              <a:t> lowering- The company can be able to get rid of their weaknesses if it is able in lowering the costs of operation, costs of expansion, their ordered inventory price while the ensure they maintain quality on their products and services.</a:t>
            </a:r>
          </a:p>
          <a:p>
            <a:pPr marL="0" lvl="0" indent="0" algn="l" rtl="0">
              <a:spcBef>
                <a:spcPts val="0"/>
              </a:spcBef>
              <a:spcAft>
                <a:spcPts val="0"/>
              </a:spcAft>
              <a:buFont typeface="Wingdings" pitchFamily="2" charset="2"/>
              <a:buChar char="Ø"/>
            </a:pPr>
            <a:r>
              <a:rPr lang="en-US" baseline="0" dirty="0" smtClean="0"/>
              <a:t>Starbucks needs to come up with differentiated products since their products are not much different from other companies offering the same products.</a:t>
            </a:r>
          </a:p>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6bc836f9db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6bc836f9db_0_47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 typeface="Wingdings" pitchFamily="2" charset="2"/>
              <a:buChar char="Ø"/>
            </a:pPr>
            <a:r>
              <a:rPr lang="en-US" dirty="0" smtClean="0"/>
              <a:t>Starbucks</a:t>
            </a:r>
            <a:r>
              <a:rPr lang="en-US" baseline="0" dirty="0" smtClean="0"/>
              <a:t> has increased sales by expanding to both CAP and EMEA and has aimed at providing new products into existing coffee houses like new premium coffee which is made with beans which are rare and exclusive. The risk associated with this is a bit </a:t>
            </a:r>
            <a:r>
              <a:rPr lang="en-US" baseline="0" dirty="0" smtClean="0"/>
              <a:t>moderate in market development..</a:t>
            </a:r>
            <a:endParaRPr lang="en-US" baseline="0" dirty="0" smtClean="0"/>
          </a:p>
          <a:p>
            <a:pPr marL="0" lvl="0" indent="0" algn="l" rtl="0">
              <a:spcBef>
                <a:spcPts val="0"/>
              </a:spcBef>
              <a:spcAft>
                <a:spcPts val="0"/>
              </a:spcAft>
              <a:buNone/>
            </a:pPr>
            <a:endParaRPr lang="en-US" baseline="0" dirty="0" smtClean="0"/>
          </a:p>
          <a:p>
            <a:pPr marL="0" lvl="0" indent="0" algn="l" rtl="0">
              <a:spcBef>
                <a:spcPts val="0"/>
              </a:spcBef>
              <a:spcAft>
                <a:spcPts val="0"/>
              </a:spcAft>
              <a:buFont typeface="Wingdings" pitchFamily="2" charset="2"/>
              <a:buChar char="Ø"/>
            </a:pPr>
            <a:r>
              <a:rPr lang="en-US" baseline="0" dirty="0" smtClean="0"/>
              <a:t>There is a high risk in diversification by Starbucks as it is launching into the market new products which will increase sales potentially by significant amount by using mugs/bottle, and tumbler among others. However, diversification is the most risky strategy.</a:t>
            </a:r>
          </a:p>
          <a:p>
            <a:pPr marL="0" lvl="0" indent="0" algn="l" rtl="0">
              <a:spcBef>
                <a:spcPts val="0"/>
              </a:spcBef>
              <a:spcAft>
                <a:spcPts val="0"/>
              </a:spcAft>
              <a:buNone/>
            </a:pPr>
            <a:endParaRPr lang="en-US" baseline="0" dirty="0" smtClean="0"/>
          </a:p>
          <a:p>
            <a:pPr marL="0" lvl="0" indent="0" algn="l" rtl="0">
              <a:spcBef>
                <a:spcPts val="0"/>
              </a:spcBef>
              <a:spcAft>
                <a:spcPts val="0"/>
              </a:spcAft>
              <a:buNone/>
            </a:pPr>
            <a:r>
              <a:rPr lang="en-US" baseline="0" dirty="0" smtClean="0"/>
              <a:t>Market penetration </a:t>
            </a:r>
            <a:r>
              <a:rPr lang="en-US" baseline="0" dirty="0" smtClean="0"/>
              <a:t>has very low risk as Starbucks has increased sales of its products existing in the market. For example the company has been able to write customers name on the coffee </a:t>
            </a:r>
            <a:r>
              <a:rPr lang="en-US" baseline="0" dirty="0" smtClean="0"/>
              <a:t>cups through online seasonal beverages </a:t>
            </a:r>
            <a:r>
              <a:rPr lang="en-US" baseline="0" dirty="0" smtClean="0"/>
              <a:t>and has increased </a:t>
            </a:r>
            <a:r>
              <a:rPr lang="en-US" baseline="0" dirty="0" smtClean="0"/>
              <a:t>food </a:t>
            </a:r>
            <a:r>
              <a:rPr lang="en-US" baseline="0" dirty="0" smtClean="0"/>
              <a:t>options.  </a:t>
            </a:r>
          </a:p>
          <a:p>
            <a:pPr marL="0" lvl="0" indent="0" algn="l" rtl="0">
              <a:spcBef>
                <a:spcPts val="0"/>
              </a:spcBef>
              <a:spcAft>
                <a:spcPts val="0"/>
              </a:spcAft>
              <a:buNone/>
            </a:pPr>
            <a:endParaRPr lang="en-US" baseline="0" dirty="0" smtClean="0"/>
          </a:p>
          <a:p>
            <a:pPr marL="0" lvl="0" indent="0" algn="l" rtl="0">
              <a:spcBef>
                <a:spcPts val="0"/>
              </a:spcBef>
              <a:spcAft>
                <a:spcPts val="0"/>
              </a:spcAft>
              <a:buNone/>
            </a:pPr>
            <a:r>
              <a:rPr lang="en-US" dirty="0" smtClean="0"/>
              <a:t>Product</a:t>
            </a:r>
            <a:r>
              <a:rPr lang="en-US" baseline="0" dirty="0" smtClean="0"/>
              <a:t> development has a moderate risk and Starbucks intends to increase sales by launching new products into its existing market. This includes use of drones for delivery and catering services. </a:t>
            </a:r>
            <a:endParaRPr lang="en-US"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6bc836f9db_0_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6bc836f9db_0_48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 typeface="Wingdings" pitchFamily="2" charset="2"/>
              <a:buChar char="Ø"/>
            </a:pPr>
            <a:r>
              <a:rPr lang="en-US" dirty="0" smtClean="0"/>
              <a:t>Expanding</a:t>
            </a:r>
            <a:r>
              <a:rPr lang="en-US" baseline="0" dirty="0" smtClean="0"/>
              <a:t> meal options- There is a big opportunity for Starbucks although lately the company has started expanding mix by either adding tea and fresh juice products.</a:t>
            </a:r>
          </a:p>
          <a:p>
            <a:pPr marL="0" lvl="0" indent="0" algn="l" rtl="0">
              <a:spcBef>
                <a:spcPts val="0"/>
              </a:spcBef>
              <a:spcAft>
                <a:spcPts val="0"/>
              </a:spcAft>
              <a:buFont typeface="Wingdings" pitchFamily="2" charset="2"/>
              <a:buChar char="Ø"/>
            </a:pPr>
            <a:r>
              <a:rPr lang="en-US" dirty="0" smtClean="0"/>
              <a:t>Developing more technological advances- Although Starbucks has leveraged on the use of “Starbucks App” which is a mobile application, there is also need to advance more and use technologies for even delivery and placing orders. </a:t>
            </a:r>
          </a:p>
          <a:p>
            <a:pPr marL="0" lvl="0" indent="0" algn="l" rtl="0">
              <a:spcBef>
                <a:spcPts val="0"/>
              </a:spcBef>
              <a:spcAft>
                <a:spcPts val="0"/>
              </a:spcAft>
              <a:buNone/>
            </a:pPr>
            <a:r>
              <a:rPr lang="en-US" dirty="0" smtClean="0"/>
              <a:t> </a:t>
            </a:r>
            <a:endParaRPr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75bee15ae0_3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75bee15ae0_3_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 typeface="Wingdings" pitchFamily="2" charset="2"/>
              <a:buChar char="Ø"/>
            </a:pPr>
            <a:r>
              <a:rPr lang="en-US" dirty="0" smtClean="0"/>
              <a:t>Capitalized on current market share- Starbucks has been</a:t>
            </a:r>
            <a:r>
              <a:rPr lang="en-US" baseline="0" dirty="0" smtClean="0"/>
              <a:t> having a weakness to capitalize on the current market share which should be an opportunity to capitalize and gain more market share.</a:t>
            </a:r>
          </a:p>
          <a:p>
            <a:pPr marL="0" lvl="0" indent="0" algn="l" rtl="0">
              <a:spcBef>
                <a:spcPts val="0"/>
              </a:spcBef>
              <a:spcAft>
                <a:spcPts val="0"/>
              </a:spcAft>
              <a:buFont typeface="Wingdings" pitchFamily="2" charset="2"/>
              <a:buChar char="Ø"/>
            </a:pPr>
            <a:r>
              <a:rPr lang="en-US" baseline="0" dirty="0" smtClean="0"/>
              <a:t>Operate internationally- Currently, Starbucks has not explored international market potentially but this is an area where the company needs to give more priority just like what the company does in American market.</a:t>
            </a:r>
            <a:endParaRPr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75bee15ae0_3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75bee15ae0_3_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 typeface="Wingdings" pitchFamily="2" charset="2"/>
              <a:buChar char="Ø"/>
            </a:pPr>
            <a:r>
              <a:rPr lang="en-US" dirty="0" smtClean="0"/>
              <a:t>Diversify</a:t>
            </a:r>
            <a:r>
              <a:rPr lang="en-US" baseline="0" dirty="0" smtClean="0"/>
              <a:t> products- Starbucks should diversify its products so as to include more than just coffee There is a big opportunity for the company to expand its evolution brand.</a:t>
            </a:r>
          </a:p>
          <a:p>
            <a:pPr marL="0" lvl="0" indent="0" algn="l" rtl="0">
              <a:spcBef>
                <a:spcPts val="0"/>
              </a:spcBef>
              <a:spcAft>
                <a:spcPts val="0"/>
              </a:spcAft>
              <a:buFont typeface="Wingdings" pitchFamily="2" charset="2"/>
              <a:buChar char="Ø"/>
            </a:pPr>
            <a:r>
              <a:rPr lang="en-US" baseline="0" dirty="0" smtClean="0"/>
              <a:t>Reduce prices- Starbucks despite their prices being high have many customers. However, I feel they should lower their prices and accommodate many customers who may fear their high prices for a cup of coffee. </a:t>
            </a:r>
            <a:endParaRPr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75bee15ae0_3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75bee15ae0_3_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Font typeface="Wingdings" pitchFamily="2" charset="2"/>
              <a:buChar char="Ø"/>
            </a:pPr>
            <a:r>
              <a:rPr lang="en-US" dirty="0" smtClean="0"/>
              <a:t>Adjust</a:t>
            </a:r>
            <a:r>
              <a:rPr lang="en-US" baseline="0" dirty="0" smtClean="0"/>
              <a:t> price to compete with competitors- I would certainly go to a gas station while driving and get a cheap coffee rather than driving to Starbucks for an expensive coffee. Therefore, Starbucks has to lower the price of its products which scares many customers away and this will help the company in competing with other companies.</a:t>
            </a:r>
          </a:p>
          <a:p>
            <a:pPr marL="0" lvl="0" indent="0" algn="l" rtl="0">
              <a:spcBef>
                <a:spcPts val="0"/>
              </a:spcBef>
              <a:spcAft>
                <a:spcPts val="0"/>
              </a:spcAft>
              <a:buFont typeface="Wingdings" pitchFamily="2" charset="2"/>
              <a:buChar char="Ø"/>
            </a:pPr>
            <a:r>
              <a:rPr lang="en-US" baseline="0" dirty="0" smtClean="0"/>
              <a:t>Discard unprofitable products- It is high time for the company to disregard products which it offers and are unprofitable as it did in banning plastic straws. It should also disregard plastic containers and focus on using the products which can be recycled.</a:t>
            </a:r>
          </a:p>
          <a:p>
            <a:pPr marL="0" lvl="0" indent="0" algn="l" rtl="0">
              <a:spcBef>
                <a:spcPts val="0"/>
              </a:spcBef>
              <a:spcAft>
                <a:spcPts val="0"/>
              </a:spcAft>
              <a:buNone/>
            </a:pPr>
            <a:r>
              <a:rPr lang="en-US" baseline="0" dirty="0" smtClean="0"/>
              <a:t> </a:t>
            </a:r>
            <a:endParaRP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6bc836f9db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6bc836f9db_0_26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75bee15ae0_4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75bee15ae0_4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6bc836f9db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6bc836f9db_0_26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6bc836f9db_0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6bc836f9db_0_40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7a71133d84_1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7a71133d84_1_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7a71133d84_1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7a71133d84_1_5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6bc836f9db_0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6bc836f9db_0_27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7a71133d84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7a71133d84_1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7a71133d84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2" name="Google Shape;522;g7a71133d84_1_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7a71133d84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7a71133d84_1_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7a71133d84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1" name="Google Shape;541;g7a71133d84_1_2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7a71133d84_1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7a71133d84_1_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7a71133d84_1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7a71133d84_1_3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75bd9a855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g75bd9a8557_0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g7a71133d84_1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2" name="Google Shape;572;g7a71133d84_1_5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7a71133d84_6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7a71133d84_6_1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7a71133d84_6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7a71133d84_6_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7a71133d84_6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7a71133d84_6_1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7a71133d84_6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 name="Google Shape;601;g7a71133d84_6_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6bc836f9d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6bc836f9db_0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75bd9a8557_1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75bd9a8557_1_7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g6bb98c898c_0_277"/>
          <p:cNvSpPr/>
          <p:nvPr/>
        </p:nvSpPr>
        <p:spPr>
          <a:xfrm>
            <a:off x="0" y="0"/>
            <a:ext cx="9144000" cy="4878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nvGrpSpPr>
          <p:cNvPr id="11" name="Google Shape;11;g6bb98c898c_0_277"/>
          <p:cNvGrpSpPr/>
          <p:nvPr/>
        </p:nvGrpSpPr>
        <p:grpSpPr>
          <a:xfrm>
            <a:off x="830392" y="1191256"/>
            <a:ext cx="745763" cy="45826"/>
            <a:chOff x="4580561" y="2589004"/>
            <a:chExt cx="1064464" cy="25200"/>
          </a:xfrm>
        </p:grpSpPr>
        <p:sp>
          <p:nvSpPr>
            <p:cNvPr id="12" name="Google Shape;12;g6bb98c898c_0_277"/>
            <p:cNvSpPr/>
            <p:nvPr/>
          </p:nvSpPr>
          <p:spPr>
            <a:xfrm rot="-5400000">
              <a:off x="5366325" y="2335504"/>
              <a:ext cx="25200" cy="532200"/>
            </a:xfrm>
            <a:prstGeom prst="rect">
              <a:avLst/>
            </a:prstGeom>
            <a:solidFill>
              <a:schemeClr val="accent3"/>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13" name="Google Shape;13;g6bb98c898c_0_277"/>
            <p:cNvSpPr/>
            <p:nvPr/>
          </p:nvSpPr>
          <p:spPr>
            <a:xfrm rot="-5400000">
              <a:off x="4836311" y="2333254"/>
              <a:ext cx="25200" cy="536700"/>
            </a:xfrm>
            <a:prstGeom prst="rect">
              <a:avLst/>
            </a:prstGeom>
            <a:solidFill>
              <a:schemeClr val="dk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14" name="Google Shape;14;g6bb98c898c_0_277"/>
          <p:cNvSpPr txBox="1">
            <a:spLocks noGrp="1"/>
          </p:cNvSpPr>
          <p:nvPr>
            <p:ph type="ctrTitle"/>
          </p:nvPr>
        </p:nvSpPr>
        <p:spPr>
          <a:xfrm>
            <a:off x="729450" y="1322450"/>
            <a:ext cx="7688100" cy="16647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dk2"/>
              </a:buClr>
              <a:buSzPts val="4300"/>
              <a:buNone/>
              <a:defRPr sz="4300">
                <a:solidFill>
                  <a:schemeClr val="dk2"/>
                </a:solidFill>
              </a:defRPr>
            </a:lvl1pPr>
            <a:lvl2pPr lvl="1" rtl="0">
              <a:spcBef>
                <a:spcPts val="0"/>
              </a:spcBef>
              <a:spcAft>
                <a:spcPts val="0"/>
              </a:spcAft>
              <a:buClr>
                <a:schemeClr val="dk2"/>
              </a:buClr>
              <a:buSzPts val="4300"/>
              <a:buNone/>
              <a:defRPr sz="4300">
                <a:solidFill>
                  <a:schemeClr val="dk2"/>
                </a:solidFill>
              </a:defRPr>
            </a:lvl2pPr>
            <a:lvl3pPr lvl="2" rtl="0">
              <a:spcBef>
                <a:spcPts val="0"/>
              </a:spcBef>
              <a:spcAft>
                <a:spcPts val="0"/>
              </a:spcAft>
              <a:buClr>
                <a:schemeClr val="dk2"/>
              </a:buClr>
              <a:buSzPts val="4300"/>
              <a:buNone/>
              <a:defRPr sz="4300">
                <a:solidFill>
                  <a:schemeClr val="dk2"/>
                </a:solidFill>
              </a:defRPr>
            </a:lvl3pPr>
            <a:lvl4pPr lvl="3" rtl="0">
              <a:spcBef>
                <a:spcPts val="0"/>
              </a:spcBef>
              <a:spcAft>
                <a:spcPts val="0"/>
              </a:spcAft>
              <a:buClr>
                <a:schemeClr val="dk2"/>
              </a:buClr>
              <a:buSzPts val="4300"/>
              <a:buNone/>
              <a:defRPr sz="4300">
                <a:solidFill>
                  <a:schemeClr val="dk2"/>
                </a:solidFill>
              </a:defRPr>
            </a:lvl4pPr>
            <a:lvl5pPr lvl="4" rtl="0">
              <a:spcBef>
                <a:spcPts val="0"/>
              </a:spcBef>
              <a:spcAft>
                <a:spcPts val="0"/>
              </a:spcAft>
              <a:buClr>
                <a:schemeClr val="dk2"/>
              </a:buClr>
              <a:buSzPts val="4300"/>
              <a:buNone/>
              <a:defRPr sz="4300">
                <a:solidFill>
                  <a:schemeClr val="dk2"/>
                </a:solidFill>
              </a:defRPr>
            </a:lvl5pPr>
            <a:lvl6pPr lvl="5" rtl="0">
              <a:spcBef>
                <a:spcPts val="0"/>
              </a:spcBef>
              <a:spcAft>
                <a:spcPts val="0"/>
              </a:spcAft>
              <a:buClr>
                <a:schemeClr val="dk2"/>
              </a:buClr>
              <a:buSzPts val="4300"/>
              <a:buNone/>
              <a:defRPr sz="4300">
                <a:solidFill>
                  <a:schemeClr val="dk2"/>
                </a:solidFill>
              </a:defRPr>
            </a:lvl6pPr>
            <a:lvl7pPr lvl="6" rtl="0">
              <a:spcBef>
                <a:spcPts val="0"/>
              </a:spcBef>
              <a:spcAft>
                <a:spcPts val="0"/>
              </a:spcAft>
              <a:buClr>
                <a:schemeClr val="dk2"/>
              </a:buClr>
              <a:buSzPts val="4300"/>
              <a:buNone/>
              <a:defRPr sz="4300">
                <a:solidFill>
                  <a:schemeClr val="dk2"/>
                </a:solidFill>
              </a:defRPr>
            </a:lvl7pPr>
            <a:lvl8pPr lvl="7" rtl="0">
              <a:spcBef>
                <a:spcPts val="0"/>
              </a:spcBef>
              <a:spcAft>
                <a:spcPts val="0"/>
              </a:spcAft>
              <a:buClr>
                <a:schemeClr val="dk2"/>
              </a:buClr>
              <a:buSzPts val="4300"/>
              <a:buNone/>
              <a:defRPr sz="4300">
                <a:solidFill>
                  <a:schemeClr val="dk2"/>
                </a:solidFill>
              </a:defRPr>
            </a:lvl8pPr>
            <a:lvl9pPr lvl="8" rtl="0">
              <a:spcBef>
                <a:spcPts val="0"/>
              </a:spcBef>
              <a:spcAft>
                <a:spcPts val="0"/>
              </a:spcAft>
              <a:buClr>
                <a:schemeClr val="dk2"/>
              </a:buClr>
              <a:buSzPts val="4300"/>
              <a:buNone/>
              <a:defRPr sz="4300">
                <a:solidFill>
                  <a:schemeClr val="dk2"/>
                </a:solidFill>
              </a:defRPr>
            </a:lvl9pPr>
          </a:lstStyle>
          <a:p>
            <a:endParaRPr/>
          </a:p>
        </p:txBody>
      </p:sp>
      <p:sp>
        <p:nvSpPr>
          <p:cNvPr id="15" name="Google Shape;15;g6bb98c898c_0_277"/>
          <p:cNvSpPr txBox="1">
            <a:spLocks noGrp="1"/>
          </p:cNvSpPr>
          <p:nvPr>
            <p:ph type="subTitle" idx="1"/>
          </p:nvPr>
        </p:nvSpPr>
        <p:spPr>
          <a:xfrm>
            <a:off x="729627" y="3172900"/>
            <a:ext cx="7688100" cy="541200"/>
          </a:xfrm>
          <a:prstGeom prst="rect">
            <a:avLst/>
          </a:prstGeom>
        </p:spPr>
        <p:txBody>
          <a:bodyPr spcFirstLastPara="1" wrap="square" lIns="93125" tIns="93125" rIns="93125" bIns="93125" anchor="t"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16" name="Google Shape;16;g6bb98c898c_0_277"/>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g6bb98c898c_0_285"/>
          <p:cNvGrpSpPr/>
          <p:nvPr/>
        </p:nvGrpSpPr>
        <p:grpSpPr>
          <a:xfrm>
            <a:off x="830392" y="1191256"/>
            <a:ext cx="745763" cy="45826"/>
            <a:chOff x="4580561" y="2589004"/>
            <a:chExt cx="1064464" cy="25200"/>
          </a:xfrm>
        </p:grpSpPr>
        <p:sp>
          <p:nvSpPr>
            <p:cNvPr id="19" name="Google Shape;19;g6bb98c898c_0_285"/>
            <p:cNvSpPr/>
            <p:nvPr/>
          </p:nvSpPr>
          <p:spPr>
            <a:xfrm rot="-5400000">
              <a:off x="5366325" y="2335504"/>
              <a:ext cx="25200" cy="5322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20" name="Google Shape;20;g6bb98c898c_0_285"/>
            <p:cNvSpPr/>
            <p:nvPr/>
          </p:nvSpPr>
          <p:spPr>
            <a:xfrm rot="-5400000">
              <a:off x="4836311" y="2333254"/>
              <a:ext cx="25200" cy="5367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21" name="Google Shape;21;g6bb98c898c_0_285"/>
          <p:cNvSpPr txBox="1">
            <a:spLocks noGrp="1"/>
          </p:cNvSpPr>
          <p:nvPr>
            <p:ph type="title"/>
          </p:nvPr>
        </p:nvSpPr>
        <p:spPr>
          <a:xfrm>
            <a:off x="729450" y="1322450"/>
            <a:ext cx="7688400" cy="15186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lt1"/>
              </a:buClr>
              <a:buSzPts val="3700"/>
              <a:buNone/>
              <a:defRPr sz="3700">
                <a:solidFill>
                  <a:schemeClr val="lt1"/>
                </a:solidFill>
              </a:defRPr>
            </a:lvl1pPr>
            <a:lvl2pPr lvl="1" rtl="0">
              <a:spcBef>
                <a:spcPts val="0"/>
              </a:spcBef>
              <a:spcAft>
                <a:spcPts val="0"/>
              </a:spcAft>
              <a:buClr>
                <a:schemeClr val="lt1"/>
              </a:buClr>
              <a:buSzPts val="3700"/>
              <a:buNone/>
              <a:defRPr sz="3700">
                <a:solidFill>
                  <a:schemeClr val="lt1"/>
                </a:solidFill>
              </a:defRPr>
            </a:lvl2pPr>
            <a:lvl3pPr lvl="2" rtl="0">
              <a:spcBef>
                <a:spcPts val="0"/>
              </a:spcBef>
              <a:spcAft>
                <a:spcPts val="0"/>
              </a:spcAft>
              <a:buClr>
                <a:schemeClr val="lt1"/>
              </a:buClr>
              <a:buSzPts val="3700"/>
              <a:buNone/>
              <a:defRPr sz="3700">
                <a:solidFill>
                  <a:schemeClr val="lt1"/>
                </a:solidFill>
              </a:defRPr>
            </a:lvl3pPr>
            <a:lvl4pPr lvl="3" rtl="0">
              <a:spcBef>
                <a:spcPts val="0"/>
              </a:spcBef>
              <a:spcAft>
                <a:spcPts val="0"/>
              </a:spcAft>
              <a:buClr>
                <a:schemeClr val="lt1"/>
              </a:buClr>
              <a:buSzPts val="3700"/>
              <a:buNone/>
              <a:defRPr sz="3700">
                <a:solidFill>
                  <a:schemeClr val="lt1"/>
                </a:solidFill>
              </a:defRPr>
            </a:lvl4pPr>
            <a:lvl5pPr lvl="4" rtl="0">
              <a:spcBef>
                <a:spcPts val="0"/>
              </a:spcBef>
              <a:spcAft>
                <a:spcPts val="0"/>
              </a:spcAft>
              <a:buClr>
                <a:schemeClr val="lt1"/>
              </a:buClr>
              <a:buSzPts val="3700"/>
              <a:buNone/>
              <a:defRPr sz="3700">
                <a:solidFill>
                  <a:schemeClr val="lt1"/>
                </a:solidFill>
              </a:defRPr>
            </a:lvl5pPr>
            <a:lvl6pPr lvl="5" rtl="0">
              <a:spcBef>
                <a:spcPts val="0"/>
              </a:spcBef>
              <a:spcAft>
                <a:spcPts val="0"/>
              </a:spcAft>
              <a:buClr>
                <a:schemeClr val="lt1"/>
              </a:buClr>
              <a:buSzPts val="3700"/>
              <a:buNone/>
              <a:defRPr sz="3700">
                <a:solidFill>
                  <a:schemeClr val="lt1"/>
                </a:solidFill>
              </a:defRPr>
            </a:lvl6pPr>
            <a:lvl7pPr lvl="6" rtl="0">
              <a:spcBef>
                <a:spcPts val="0"/>
              </a:spcBef>
              <a:spcAft>
                <a:spcPts val="0"/>
              </a:spcAft>
              <a:buClr>
                <a:schemeClr val="lt1"/>
              </a:buClr>
              <a:buSzPts val="3700"/>
              <a:buNone/>
              <a:defRPr sz="3700">
                <a:solidFill>
                  <a:schemeClr val="lt1"/>
                </a:solidFill>
              </a:defRPr>
            </a:lvl7pPr>
            <a:lvl8pPr lvl="7" rtl="0">
              <a:spcBef>
                <a:spcPts val="0"/>
              </a:spcBef>
              <a:spcAft>
                <a:spcPts val="0"/>
              </a:spcAft>
              <a:buClr>
                <a:schemeClr val="lt1"/>
              </a:buClr>
              <a:buSzPts val="3700"/>
              <a:buNone/>
              <a:defRPr sz="3700">
                <a:solidFill>
                  <a:schemeClr val="lt1"/>
                </a:solidFill>
              </a:defRPr>
            </a:lvl8pPr>
            <a:lvl9pPr lvl="8" rtl="0">
              <a:spcBef>
                <a:spcPts val="0"/>
              </a:spcBef>
              <a:spcAft>
                <a:spcPts val="0"/>
              </a:spcAft>
              <a:buClr>
                <a:schemeClr val="lt1"/>
              </a:buClr>
              <a:buSzPts val="3700"/>
              <a:buNone/>
              <a:defRPr sz="3700">
                <a:solidFill>
                  <a:schemeClr val="lt1"/>
                </a:solidFill>
              </a:defRPr>
            </a:lvl9pPr>
          </a:lstStyle>
          <a:p>
            <a:endParaRPr/>
          </a:p>
        </p:txBody>
      </p:sp>
      <p:sp>
        <p:nvSpPr>
          <p:cNvPr id="22" name="Google Shape;22;g6bb98c898c_0_285"/>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g6bb98c898c_0_291"/>
          <p:cNvSpPr/>
          <p:nvPr/>
        </p:nvSpPr>
        <p:spPr>
          <a:xfrm>
            <a:off x="0" y="0"/>
            <a:ext cx="9144000" cy="487800"/>
          </a:xfrm>
          <a:prstGeom prst="rect">
            <a:avLst/>
          </a:prstGeom>
          <a:solidFill>
            <a:schemeClr val="lt2"/>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nvGrpSpPr>
          <p:cNvPr id="25" name="Google Shape;25;g6bb98c898c_0_291"/>
          <p:cNvGrpSpPr/>
          <p:nvPr/>
        </p:nvGrpSpPr>
        <p:grpSpPr>
          <a:xfrm>
            <a:off x="830392" y="1191256"/>
            <a:ext cx="745763" cy="45826"/>
            <a:chOff x="4580561" y="2589004"/>
            <a:chExt cx="1064464" cy="25200"/>
          </a:xfrm>
        </p:grpSpPr>
        <p:sp>
          <p:nvSpPr>
            <p:cNvPr id="26" name="Google Shape;26;g6bb98c898c_0_291"/>
            <p:cNvSpPr/>
            <p:nvPr/>
          </p:nvSpPr>
          <p:spPr>
            <a:xfrm rot="-5400000">
              <a:off x="5366325" y="2335504"/>
              <a:ext cx="25200" cy="532200"/>
            </a:xfrm>
            <a:prstGeom prst="rect">
              <a:avLst/>
            </a:prstGeom>
            <a:solidFill>
              <a:schemeClr val="accent3"/>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27" name="Google Shape;27;g6bb98c898c_0_291"/>
            <p:cNvSpPr/>
            <p:nvPr/>
          </p:nvSpPr>
          <p:spPr>
            <a:xfrm rot="-5400000">
              <a:off x="4836311" y="2333254"/>
              <a:ext cx="25200" cy="536700"/>
            </a:xfrm>
            <a:prstGeom prst="rect">
              <a:avLst/>
            </a:prstGeom>
            <a:solidFill>
              <a:schemeClr val="dk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28" name="Google Shape;28;g6bb98c898c_0_291"/>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29" name="Google Shape;29;g6bb98c898c_0_291"/>
          <p:cNvSpPr txBox="1">
            <a:spLocks noGrp="1"/>
          </p:cNvSpPr>
          <p:nvPr>
            <p:ph type="body" idx="1"/>
          </p:nvPr>
        </p:nvSpPr>
        <p:spPr>
          <a:xfrm>
            <a:off x="729450" y="2078875"/>
            <a:ext cx="7688700" cy="2261100"/>
          </a:xfrm>
          <a:prstGeom prst="rect">
            <a:avLst/>
          </a:prstGeom>
        </p:spPr>
        <p:txBody>
          <a:bodyPr spcFirstLastPara="1" wrap="square" lIns="93125" tIns="93125" rIns="93125" bIns="93125" anchor="t" anchorCtr="0">
            <a:noAutofit/>
          </a:bodyPr>
          <a:lstStyle>
            <a:lvl1pPr marL="457200" lvl="0" indent="-317500" rtl="0">
              <a:spcBef>
                <a:spcPts val="0"/>
              </a:spcBef>
              <a:spcAft>
                <a:spcPts val="0"/>
              </a:spcAft>
              <a:buSzPts val="14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30" name="Google Shape;30;g6bb98c898c_0_291"/>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g6bb98c898c_0_299"/>
          <p:cNvSpPr/>
          <p:nvPr/>
        </p:nvSpPr>
        <p:spPr>
          <a:xfrm>
            <a:off x="0" y="0"/>
            <a:ext cx="9144000" cy="487800"/>
          </a:xfrm>
          <a:prstGeom prst="rect">
            <a:avLst/>
          </a:prstGeom>
          <a:solidFill>
            <a:schemeClr val="lt2"/>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nvGrpSpPr>
          <p:cNvPr id="33" name="Google Shape;33;g6bb98c898c_0_299"/>
          <p:cNvGrpSpPr/>
          <p:nvPr/>
        </p:nvGrpSpPr>
        <p:grpSpPr>
          <a:xfrm>
            <a:off x="830392" y="1191256"/>
            <a:ext cx="745763" cy="45826"/>
            <a:chOff x="4580561" y="2589004"/>
            <a:chExt cx="1064464" cy="25200"/>
          </a:xfrm>
        </p:grpSpPr>
        <p:sp>
          <p:nvSpPr>
            <p:cNvPr id="34" name="Google Shape;34;g6bb98c898c_0_299"/>
            <p:cNvSpPr/>
            <p:nvPr/>
          </p:nvSpPr>
          <p:spPr>
            <a:xfrm rot="-5400000">
              <a:off x="5366325" y="2335504"/>
              <a:ext cx="25200" cy="532200"/>
            </a:xfrm>
            <a:prstGeom prst="rect">
              <a:avLst/>
            </a:prstGeom>
            <a:solidFill>
              <a:schemeClr val="accent3"/>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35" name="Google Shape;35;g6bb98c898c_0_299"/>
            <p:cNvSpPr/>
            <p:nvPr/>
          </p:nvSpPr>
          <p:spPr>
            <a:xfrm rot="-5400000">
              <a:off x="4836311" y="2333254"/>
              <a:ext cx="25200" cy="536700"/>
            </a:xfrm>
            <a:prstGeom prst="rect">
              <a:avLst/>
            </a:prstGeom>
            <a:solidFill>
              <a:schemeClr val="dk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36" name="Google Shape;36;g6bb98c898c_0_299"/>
          <p:cNvSpPr txBox="1">
            <a:spLocks noGrp="1"/>
          </p:cNvSpPr>
          <p:nvPr>
            <p:ph type="title"/>
          </p:nvPr>
        </p:nvSpPr>
        <p:spPr>
          <a:xfrm>
            <a:off x="729450" y="1318650"/>
            <a:ext cx="7688400" cy="5352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37" name="Google Shape;37;g6bb98c898c_0_299"/>
          <p:cNvSpPr txBox="1">
            <a:spLocks noGrp="1"/>
          </p:cNvSpPr>
          <p:nvPr>
            <p:ph type="body" idx="1"/>
          </p:nvPr>
        </p:nvSpPr>
        <p:spPr>
          <a:xfrm>
            <a:off x="729325" y="2078875"/>
            <a:ext cx="3774300" cy="2261100"/>
          </a:xfrm>
          <a:prstGeom prst="rect">
            <a:avLst/>
          </a:prstGeom>
        </p:spPr>
        <p:txBody>
          <a:bodyPr spcFirstLastPara="1" wrap="square" lIns="93125" tIns="93125" rIns="93125" bIns="93125" anchor="t" anchorCtr="0">
            <a:noAutofit/>
          </a:bodyPr>
          <a:lstStyle>
            <a:lvl1pPr marL="457200" lvl="0" indent="-317500" rtl="0">
              <a:spcBef>
                <a:spcPts val="0"/>
              </a:spcBef>
              <a:spcAft>
                <a:spcPts val="0"/>
              </a:spcAft>
              <a:buSzPts val="14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38" name="Google Shape;38;g6bb98c898c_0_299"/>
          <p:cNvSpPr txBox="1">
            <a:spLocks noGrp="1"/>
          </p:cNvSpPr>
          <p:nvPr>
            <p:ph type="body" idx="2"/>
          </p:nvPr>
        </p:nvSpPr>
        <p:spPr>
          <a:xfrm>
            <a:off x="4643604" y="2078875"/>
            <a:ext cx="3774300" cy="2261100"/>
          </a:xfrm>
          <a:prstGeom prst="rect">
            <a:avLst/>
          </a:prstGeom>
        </p:spPr>
        <p:txBody>
          <a:bodyPr spcFirstLastPara="1" wrap="square" lIns="93125" tIns="93125" rIns="93125" bIns="93125" anchor="t" anchorCtr="0">
            <a:noAutofit/>
          </a:bodyPr>
          <a:lstStyle>
            <a:lvl1pPr marL="457200" lvl="0" indent="-317500" rtl="0">
              <a:spcBef>
                <a:spcPts val="0"/>
              </a:spcBef>
              <a:spcAft>
                <a:spcPts val="0"/>
              </a:spcAft>
              <a:buSzPts val="14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39" name="Google Shape;39;g6bb98c898c_0_299"/>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g6bb98c898c_0_308"/>
          <p:cNvSpPr/>
          <p:nvPr/>
        </p:nvSpPr>
        <p:spPr>
          <a:xfrm>
            <a:off x="0" y="0"/>
            <a:ext cx="9144000" cy="487800"/>
          </a:xfrm>
          <a:prstGeom prst="rect">
            <a:avLst/>
          </a:prstGeom>
          <a:solidFill>
            <a:schemeClr val="lt2"/>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nvGrpSpPr>
          <p:cNvPr id="42" name="Google Shape;42;g6bb98c898c_0_308"/>
          <p:cNvGrpSpPr/>
          <p:nvPr/>
        </p:nvGrpSpPr>
        <p:grpSpPr>
          <a:xfrm>
            <a:off x="830392" y="1191256"/>
            <a:ext cx="745763" cy="45826"/>
            <a:chOff x="4580561" y="2589004"/>
            <a:chExt cx="1064464" cy="25200"/>
          </a:xfrm>
        </p:grpSpPr>
        <p:sp>
          <p:nvSpPr>
            <p:cNvPr id="43" name="Google Shape;43;g6bb98c898c_0_308"/>
            <p:cNvSpPr/>
            <p:nvPr/>
          </p:nvSpPr>
          <p:spPr>
            <a:xfrm rot="-5400000">
              <a:off x="5366325" y="2335504"/>
              <a:ext cx="25200" cy="532200"/>
            </a:xfrm>
            <a:prstGeom prst="rect">
              <a:avLst/>
            </a:prstGeom>
            <a:solidFill>
              <a:schemeClr val="accent3"/>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44" name="Google Shape;44;g6bb98c898c_0_308"/>
            <p:cNvSpPr/>
            <p:nvPr/>
          </p:nvSpPr>
          <p:spPr>
            <a:xfrm rot="-5400000">
              <a:off x="4836311" y="2333254"/>
              <a:ext cx="25200" cy="536700"/>
            </a:xfrm>
            <a:prstGeom prst="rect">
              <a:avLst/>
            </a:prstGeom>
            <a:solidFill>
              <a:schemeClr val="dk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45" name="Google Shape;45;g6bb98c898c_0_308"/>
          <p:cNvSpPr txBox="1">
            <a:spLocks noGrp="1"/>
          </p:cNvSpPr>
          <p:nvPr>
            <p:ph type="title"/>
          </p:nvPr>
        </p:nvSpPr>
        <p:spPr>
          <a:xfrm>
            <a:off x="729450" y="1318650"/>
            <a:ext cx="7688400" cy="5352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46" name="Google Shape;46;g6bb98c898c_0_308"/>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g6bb98c898c_0_315"/>
          <p:cNvSpPr/>
          <p:nvPr/>
        </p:nvSpPr>
        <p:spPr>
          <a:xfrm>
            <a:off x="0" y="0"/>
            <a:ext cx="9144000" cy="487800"/>
          </a:xfrm>
          <a:prstGeom prst="rect">
            <a:avLst/>
          </a:prstGeom>
          <a:solidFill>
            <a:schemeClr val="lt2"/>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nvGrpSpPr>
          <p:cNvPr id="49" name="Google Shape;49;g6bb98c898c_0_315"/>
          <p:cNvGrpSpPr/>
          <p:nvPr/>
        </p:nvGrpSpPr>
        <p:grpSpPr>
          <a:xfrm>
            <a:off x="830392" y="1191256"/>
            <a:ext cx="745763" cy="45826"/>
            <a:chOff x="4580561" y="2589004"/>
            <a:chExt cx="1064464" cy="25200"/>
          </a:xfrm>
        </p:grpSpPr>
        <p:sp>
          <p:nvSpPr>
            <p:cNvPr id="50" name="Google Shape;50;g6bb98c898c_0_315"/>
            <p:cNvSpPr/>
            <p:nvPr/>
          </p:nvSpPr>
          <p:spPr>
            <a:xfrm rot="-5400000">
              <a:off x="5366325" y="2335504"/>
              <a:ext cx="25200" cy="532200"/>
            </a:xfrm>
            <a:prstGeom prst="rect">
              <a:avLst/>
            </a:prstGeom>
            <a:solidFill>
              <a:schemeClr val="accent3"/>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51" name="Google Shape;51;g6bb98c898c_0_315"/>
            <p:cNvSpPr/>
            <p:nvPr/>
          </p:nvSpPr>
          <p:spPr>
            <a:xfrm rot="-5400000">
              <a:off x="4836311" y="2333254"/>
              <a:ext cx="25200" cy="536700"/>
            </a:xfrm>
            <a:prstGeom prst="rect">
              <a:avLst/>
            </a:prstGeom>
            <a:solidFill>
              <a:schemeClr val="dk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52" name="Google Shape;52;g6bb98c898c_0_315"/>
          <p:cNvSpPr txBox="1">
            <a:spLocks noGrp="1"/>
          </p:cNvSpPr>
          <p:nvPr>
            <p:ph type="title"/>
          </p:nvPr>
        </p:nvSpPr>
        <p:spPr>
          <a:xfrm>
            <a:off x="730000" y="1318650"/>
            <a:ext cx="3300900" cy="13815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53" name="Google Shape;53;g6bb98c898c_0_315"/>
          <p:cNvSpPr txBox="1">
            <a:spLocks noGrp="1"/>
          </p:cNvSpPr>
          <p:nvPr>
            <p:ph type="body" idx="1"/>
          </p:nvPr>
        </p:nvSpPr>
        <p:spPr>
          <a:xfrm>
            <a:off x="721225" y="2781725"/>
            <a:ext cx="3300900" cy="1597500"/>
          </a:xfrm>
          <a:prstGeom prst="rect">
            <a:avLst/>
          </a:prstGeom>
        </p:spPr>
        <p:txBody>
          <a:bodyPr spcFirstLastPara="1" wrap="square" lIns="93125" tIns="93125" rIns="93125" bIns="93125" anchor="t" anchorCtr="0">
            <a:noAutofit/>
          </a:bodyPr>
          <a:lstStyle>
            <a:lvl1pPr marL="457200" lvl="0" indent="-317500" rtl="0">
              <a:spcBef>
                <a:spcPts val="0"/>
              </a:spcBef>
              <a:spcAft>
                <a:spcPts val="0"/>
              </a:spcAft>
              <a:buSzPts val="14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54" name="Google Shape;54;g6bb98c898c_0_315"/>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g6bb98c898c_0_323"/>
          <p:cNvGrpSpPr/>
          <p:nvPr/>
        </p:nvGrpSpPr>
        <p:grpSpPr>
          <a:xfrm>
            <a:off x="830392" y="4169130"/>
            <a:ext cx="745763" cy="45826"/>
            <a:chOff x="4580561" y="2589004"/>
            <a:chExt cx="1064464" cy="25200"/>
          </a:xfrm>
        </p:grpSpPr>
        <p:sp>
          <p:nvSpPr>
            <p:cNvPr id="57" name="Google Shape;57;g6bb98c898c_0_323"/>
            <p:cNvSpPr/>
            <p:nvPr/>
          </p:nvSpPr>
          <p:spPr>
            <a:xfrm rot="-5400000">
              <a:off x="5366325" y="2335504"/>
              <a:ext cx="25200" cy="5322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58" name="Google Shape;58;g6bb98c898c_0_323"/>
            <p:cNvSpPr/>
            <p:nvPr/>
          </p:nvSpPr>
          <p:spPr>
            <a:xfrm rot="-5400000">
              <a:off x="4836311" y="2333254"/>
              <a:ext cx="25200" cy="5367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59" name="Google Shape;59;g6bb98c898c_0_323"/>
          <p:cNvSpPr txBox="1">
            <a:spLocks noGrp="1"/>
          </p:cNvSpPr>
          <p:nvPr>
            <p:ph type="title"/>
          </p:nvPr>
        </p:nvSpPr>
        <p:spPr>
          <a:xfrm>
            <a:off x="729450" y="864300"/>
            <a:ext cx="7021200" cy="2985000"/>
          </a:xfrm>
          <a:prstGeom prst="rect">
            <a:avLst/>
          </a:prstGeom>
        </p:spPr>
        <p:txBody>
          <a:bodyPr spcFirstLastPara="1" wrap="square" lIns="93125" tIns="93125" rIns="93125" bIns="93125" anchor="ctr" anchorCtr="0">
            <a:noAutofit/>
          </a:bodyPr>
          <a:lstStyle>
            <a:lvl1pPr lvl="0" rtl="0">
              <a:spcBef>
                <a:spcPts val="0"/>
              </a:spcBef>
              <a:spcAft>
                <a:spcPts val="0"/>
              </a:spcAft>
              <a:buClr>
                <a:schemeClr val="lt1"/>
              </a:buClr>
              <a:buSzPts val="3700"/>
              <a:buNone/>
              <a:defRPr sz="3700">
                <a:solidFill>
                  <a:schemeClr val="lt1"/>
                </a:solidFill>
              </a:defRPr>
            </a:lvl1pPr>
            <a:lvl2pPr lvl="1" rtl="0">
              <a:spcBef>
                <a:spcPts val="0"/>
              </a:spcBef>
              <a:spcAft>
                <a:spcPts val="0"/>
              </a:spcAft>
              <a:buClr>
                <a:schemeClr val="lt1"/>
              </a:buClr>
              <a:buSzPts val="3700"/>
              <a:buNone/>
              <a:defRPr sz="3700">
                <a:solidFill>
                  <a:schemeClr val="lt1"/>
                </a:solidFill>
              </a:defRPr>
            </a:lvl2pPr>
            <a:lvl3pPr lvl="2" rtl="0">
              <a:spcBef>
                <a:spcPts val="0"/>
              </a:spcBef>
              <a:spcAft>
                <a:spcPts val="0"/>
              </a:spcAft>
              <a:buClr>
                <a:schemeClr val="lt1"/>
              </a:buClr>
              <a:buSzPts val="3700"/>
              <a:buNone/>
              <a:defRPr sz="3700">
                <a:solidFill>
                  <a:schemeClr val="lt1"/>
                </a:solidFill>
              </a:defRPr>
            </a:lvl3pPr>
            <a:lvl4pPr lvl="3" rtl="0">
              <a:spcBef>
                <a:spcPts val="0"/>
              </a:spcBef>
              <a:spcAft>
                <a:spcPts val="0"/>
              </a:spcAft>
              <a:buClr>
                <a:schemeClr val="lt1"/>
              </a:buClr>
              <a:buSzPts val="3700"/>
              <a:buNone/>
              <a:defRPr sz="3700">
                <a:solidFill>
                  <a:schemeClr val="lt1"/>
                </a:solidFill>
              </a:defRPr>
            </a:lvl4pPr>
            <a:lvl5pPr lvl="4" rtl="0">
              <a:spcBef>
                <a:spcPts val="0"/>
              </a:spcBef>
              <a:spcAft>
                <a:spcPts val="0"/>
              </a:spcAft>
              <a:buClr>
                <a:schemeClr val="lt1"/>
              </a:buClr>
              <a:buSzPts val="3700"/>
              <a:buNone/>
              <a:defRPr sz="3700">
                <a:solidFill>
                  <a:schemeClr val="lt1"/>
                </a:solidFill>
              </a:defRPr>
            </a:lvl5pPr>
            <a:lvl6pPr lvl="5" rtl="0">
              <a:spcBef>
                <a:spcPts val="0"/>
              </a:spcBef>
              <a:spcAft>
                <a:spcPts val="0"/>
              </a:spcAft>
              <a:buClr>
                <a:schemeClr val="lt1"/>
              </a:buClr>
              <a:buSzPts val="3700"/>
              <a:buNone/>
              <a:defRPr sz="3700">
                <a:solidFill>
                  <a:schemeClr val="lt1"/>
                </a:solidFill>
              </a:defRPr>
            </a:lvl6pPr>
            <a:lvl7pPr lvl="6" rtl="0">
              <a:spcBef>
                <a:spcPts val="0"/>
              </a:spcBef>
              <a:spcAft>
                <a:spcPts val="0"/>
              </a:spcAft>
              <a:buClr>
                <a:schemeClr val="lt1"/>
              </a:buClr>
              <a:buSzPts val="3700"/>
              <a:buNone/>
              <a:defRPr sz="3700">
                <a:solidFill>
                  <a:schemeClr val="lt1"/>
                </a:solidFill>
              </a:defRPr>
            </a:lvl7pPr>
            <a:lvl8pPr lvl="7" rtl="0">
              <a:spcBef>
                <a:spcPts val="0"/>
              </a:spcBef>
              <a:spcAft>
                <a:spcPts val="0"/>
              </a:spcAft>
              <a:buClr>
                <a:schemeClr val="lt1"/>
              </a:buClr>
              <a:buSzPts val="3700"/>
              <a:buNone/>
              <a:defRPr sz="3700">
                <a:solidFill>
                  <a:schemeClr val="lt1"/>
                </a:solidFill>
              </a:defRPr>
            </a:lvl8pPr>
            <a:lvl9pPr lvl="8" rtl="0">
              <a:spcBef>
                <a:spcPts val="0"/>
              </a:spcBef>
              <a:spcAft>
                <a:spcPts val="0"/>
              </a:spcAft>
              <a:buClr>
                <a:schemeClr val="lt1"/>
              </a:buClr>
              <a:buSzPts val="3700"/>
              <a:buNone/>
              <a:defRPr sz="3700">
                <a:solidFill>
                  <a:schemeClr val="lt1"/>
                </a:solidFill>
              </a:defRPr>
            </a:lvl9pPr>
          </a:lstStyle>
          <a:p>
            <a:endParaRPr/>
          </a:p>
        </p:txBody>
      </p:sp>
      <p:sp>
        <p:nvSpPr>
          <p:cNvPr id="60" name="Google Shape;60;g6bb98c898c_0_323"/>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g6bb98c898c_0_329"/>
          <p:cNvSpPr/>
          <p:nvPr/>
        </p:nvSpPr>
        <p:spPr>
          <a:xfrm>
            <a:off x="0" y="0"/>
            <a:ext cx="4572000" cy="5143500"/>
          </a:xfrm>
          <a:prstGeom prst="rect">
            <a:avLst/>
          </a:prstGeom>
          <a:solidFill>
            <a:schemeClr val="lt2"/>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nvGrpSpPr>
          <p:cNvPr id="63" name="Google Shape;63;g6bb98c898c_0_329"/>
          <p:cNvGrpSpPr/>
          <p:nvPr/>
        </p:nvGrpSpPr>
        <p:grpSpPr>
          <a:xfrm>
            <a:off x="830392" y="1191256"/>
            <a:ext cx="745763" cy="45826"/>
            <a:chOff x="4580561" y="2589004"/>
            <a:chExt cx="1064464" cy="25200"/>
          </a:xfrm>
        </p:grpSpPr>
        <p:sp>
          <p:nvSpPr>
            <p:cNvPr id="64" name="Google Shape;64;g6bb98c898c_0_329"/>
            <p:cNvSpPr/>
            <p:nvPr/>
          </p:nvSpPr>
          <p:spPr>
            <a:xfrm rot="-5400000">
              <a:off x="5366325" y="2335504"/>
              <a:ext cx="25200" cy="532200"/>
            </a:xfrm>
            <a:prstGeom prst="rect">
              <a:avLst/>
            </a:prstGeom>
            <a:solidFill>
              <a:schemeClr val="accent3"/>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65" name="Google Shape;65;g6bb98c898c_0_329"/>
            <p:cNvSpPr/>
            <p:nvPr/>
          </p:nvSpPr>
          <p:spPr>
            <a:xfrm rot="-5400000">
              <a:off x="4836311" y="2333254"/>
              <a:ext cx="25200" cy="536700"/>
            </a:xfrm>
            <a:prstGeom prst="rect">
              <a:avLst/>
            </a:prstGeom>
            <a:solidFill>
              <a:schemeClr val="dk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66" name="Google Shape;66;g6bb98c898c_0_329"/>
          <p:cNvSpPr txBox="1">
            <a:spLocks noGrp="1"/>
          </p:cNvSpPr>
          <p:nvPr>
            <p:ph type="title"/>
          </p:nvPr>
        </p:nvSpPr>
        <p:spPr>
          <a:xfrm>
            <a:off x="730000" y="1318650"/>
            <a:ext cx="3300900" cy="16872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67" name="Google Shape;67;g6bb98c898c_0_329"/>
          <p:cNvSpPr txBox="1">
            <a:spLocks noGrp="1"/>
          </p:cNvSpPr>
          <p:nvPr>
            <p:ph type="subTitle" idx="1"/>
          </p:nvPr>
        </p:nvSpPr>
        <p:spPr>
          <a:xfrm>
            <a:off x="724950" y="3161525"/>
            <a:ext cx="3300900" cy="759000"/>
          </a:xfrm>
          <a:prstGeom prst="rect">
            <a:avLst/>
          </a:prstGeom>
        </p:spPr>
        <p:txBody>
          <a:bodyPr spcFirstLastPara="1" wrap="square" lIns="93125" tIns="93125" rIns="93125" bIns="93125" anchor="t"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68" name="Google Shape;68;g6bb98c898c_0_329"/>
          <p:cNvSpPr txBox="1">
            <a:spLocks noGrp="1"/>
          </p:cNvSpPr>
          <p:nvPr>
            <p:ph type="body" idx="2"/>
          </p:nvPr>
        </p:nvSpPr>
        <p:spPr>
          <a:xfrm>
            <a:off x="5174225" y="1352625"/>
            <a:ext cx="3374400" cy="3025500"/>
          </a:xfrm>
          <a:prstGeom prst="rect">
            <a:avLst/>
          </a:prstGeom>
        </p:spPr>
        <p:txBody>
          <a:bodyPr spcFirstLastPara="1" wrap="square" lIns="93125" tIns="93125" rIns="93125" bIns="93125" anchor="t" anchorCtr="0">
            <a:noAutofit/>
          </a:bodyPr>
          <a:lstStyle>
            <a:lvl1pPr marL="457200" lvl="0" indent="-317500" rtl="0">
              <a:spcBef>
                <a:spcPts val="0"/>
              </a:spcBef>
              <a:spcAft>
                <a:spcPts val="0"/>
              </a:spcAft>
              <a:buSzPts val="14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69" name="Google Shape;69;g6bb98c898c_0_329"/>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g6bb98c898c_0_338"/>
          <p:cNvSpPr txBox="1">
            <a:spLocks noGrp="1"/>
          </p:cNvSpPr>
          <p:nvPr>
            <p:ph type="body" idx="1"/>
          </p:nvPr>
        </p:nvSpPr>
        <p:spPr>
          <a:xfrm>
            <a:off x="724950" y="4372551"/>
            <a:ext cx="7697400" cy="460500"/>
          </a:xfrm>
          <a:prstGeom prst="rect">
            <a:avLst/>
          </a:prstGeom>
        </p:spPr>
        <p:txBody>
          <a:bodyPr spcFirstLastPara="1" wrap="square" lIns="93125" tIns="93125" rIns="93125" bIns="93125" anchor="ctr" anchorCtr="0">
            <a:noAutofit/>
          </a:bodyPr>
          <a:lstStyle>
            <a:lvl1pPr marL="457200" lvl="0" indent="-228600" rtl="0">
              <a:lnSpc>
                <a:spcPct val="100000"/>
              </a:lnSpc>
              <a:spcBef>
                <a:spcPts val="0"/>
              </a:spcBef>
              <a:spcAft>
                <a:spcPts val="0"/>
              </a:spcAft>
              <a:buSzPts val="1400"/>
              <a:buNone/>
              <a:defRPr/>
            </a:lvl1pPr>
          </a:lstStyle>
          <a:p>
            <a:endParaRPr/>
          </a:p>
        </p:txBody>
      </p:sp>
      <p:sp>
        <p:nvSpPr>
          <p:cNvPr id="72" name="Google Shape;72;g6bb98c898c_0_338"/>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g6bb98c898c_0_341"/>
          <p:cNvGrpSpPr/>
          <p:nvPr/>
        </p:nvGrpSpPr>
        <p:grpSpPr>
          <a:xfrm>
            <a:off x="830392" y="4169130"/>
            <a:ext cx="745763" cy="45826"/>
            <a:chOff x="4580561" y="2589004"/>
            <a:chExt cx="1064464" cy="25200"/>
          </a:xfrm>
        </p:grpSpPr>
        <p:sp>
          <p:nvSpPr>
            <p:cNvPr id="75" name="Google Shape;75;g6bb98c898c_0_341"/>
            <p:cNvSpPr/>
            <p:nvPr/>
          </p:nvSpPr>
          <p:spPr>
            <a:xfrm rot="-5400000">
              <a:off x="5366325" y="2335504"/>
              <a:ext cx="25200" cy="5322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76" name="Google Shape;76;g6bb98c898c_0_341"/>
            <p:cNvSpPr/>
            <p:nvPr/>
          </p:nvSpPr>
          <p:spPr>
            <a:xfrm rot="-5400000">
              <a:off x="4836311" y="2333254"/>
              <a:ext cx="25200" cy="5367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77" name="Google Shape;77;g6bb98c898c_0_341"/>
          <p:cNvSpPr txBox="1">
            <a:spLocks noGrp="1"/>
          </p:cNvSpPr>
          <p:nvPr>
            <p:ph type="title" hasCustomPrompt="1"/>
          </p:nvPr>
        </p:nvSpPr>
        <p:spPr>
          <a:xfrm>
            <a:off x="729450" y="733950"/>
            <a:ext cx="7688400" cy="12447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lt1"/>
              </a:buClr>
              <a:buSzPts val="8100"/>
              <a:buNone/>
              <a:defRPr sz="8100">
                <a:solidFill>
                  <a:schemeClr val="lt1"/>
                </a:solidFill>
              </a:defRPr>
            </a:lvl1pPr>
            <a:lvl2pPr lvl="1" rtl="0">
              <a:spcBef>
                <a:spcPts val="0"/>
              </a:spcBef>
              <a:spcAft>
                <a:spcPts val="0"/>
              </a:spcAft>
              <a:buClr>
                <a:schemeClr val="lt1"/>
              </a:buClr>
              <a:buSzPts val="8100"/>
              <a:buNone/>
              <a:defRPr sz="8100">
                <a:solidFill>
                  <a:schemeClr val="lt1"/>
                </a:solidFill>
              </a:defRPr>
            </a:lvl2pPr>
            <a:lvl3pPr lvl="2" rtl="0">
              <a:spcBef>
                <a:spcPts val="0"/>
              </a:spcBef>
              <a:spcAft>
                <a:spcPts val="0"/>
              </a:spcAft>
              <a:buClr>
                <a:schemeClr val="lt1"/>
              </a:buClr>
              <a:buSzPts val="8100"/>
              <a:buNone/>
              <a:defRPr sz="8100">
                <a:solidFill>
                  <a:schemeClr val="lt1"/>
                </a:solidFill>
              </a:defRPr>
            </a:lvl3pPr>
            <a:lvl4pPr lvl="3" rtl="0">
              <a:spcBef>
                <a:spcPts val="0"/>
              </a:spcBef>
              <a:spcAft>
                <a:spcPts val="0"/>
              </a:spcAft>
              <a:buClr>
                <a:schemeClr val="lt1"/>
              </a:buClr>
              <a:buSzPts val="8100"/>
              <a:buNone/>
              <a:defRPr sz="8100">
                <a:solidFill>
                  <a:schemeClr val="lt1"/>
                </a:solidFill>
              </a:defRPr>
            </a:lvl4pPr>
            <a:lvl5pPr lvl="4" rtl="0">
              <a:spcBef>
                <a:spcPts val="0"/>
              </a:spcBef>
              <a:spcAft>
                <a:spcPts val="0"/>
              </a:spcAft>
              <a:buClr>
                <a:schemeClr val="lt1"/>
              </a:buClr>
              <a:buSzPts val="8100"/>
              <a:buNone/>
              <a:defRPr sz="8100">
                <a:solidFill>
                  <a:schemeClr val="lt1"/>
                </a:solidFill>
              </a:defRPr>
            </a:lvl5pPr>
            <a:lvl6pPr lvl="5" rtl="0">
              <a:spcBef>
                <a:spcPts val="0"/>
              </a:spcBef>
              <a:spcAft>
                <a:spcPts val="0"/>
              </a:spcAft>
              <a:buClr>
                <a:schemeClr val="lt1"/>
              </a:buClr>
              <a:buSzPts val="8100"/>
              <a:buNone/>
              <a:defRPr sz="8100">
                <a:solidFill>
                  <a:schemeClr val="lt1"/>
                </a:solidFill>
              </a:defRPr>
            </a:lvl6pPr>
            <a:lvl7pPr lvl="6" rtl="0">
              <a:spcBef>
                <a:spcPts val="0"/>
              </a:spcBef>
              <a:spcAft>
                <a:spcPts val="0"/>
              </a:spcAft>
              <a:buClr>
                <a:schemeClr val="lt1"/>
              </a:buClr>
              <a:buSzPts val="8100"/>
              <a:buNone/>
              <a:defRPr sz="8100">
                <a:solidFill>
                  <a:schemeClr val="lt1"/>
                </a:solidFill>
              </a:defRPr>
            </a:lvl7pPr>
            <a:lvl8pPr lvl="7" rtl="0">
              <a:spcBef>
                <a:spcPts val="0"/>
              </a:spcBef>
              <a:spcAft>
                <a:spcPts val="0"/>
              </a:spcAft>
              <a:buClr>
                <a:schemeClr val="lt1"/>
              </a:buClr>
              <a:buSzPts val="8100"/>
              <a:buNone/>
              <a:defRPr sz="8100">
                <a:solidFill>
                  <a:schemeClr val="lt1"/>
                </a:solidFill>
              </a:defRPr>
            </a:lvl8pPr>
            <a:lvl9pPr lvl="8" rtl="0">
              <a:spcBef>
                <a:spcPts val="0"/>
              </a:spcBef>
              <a:spcAft>
                <a:spcPts val="0"/>
              </a:spcAft>
              <a:buClr>
                <a:schemeClr val="lt1"/>
              </a:buClr>
              <a:buSzPts val="8100"/>
              <a:buNone/>
              <a:defRPr sz="8100">
                <a:solidFill>
                  <a:schemeClr val="lt1"/>
                </a:solidFill>
              </a:defRPr>
            </a:lvl9pPr>
          </a:lstStyle>
          <a:p>
            <a:r>
              <a:t>xx%</a:t>
            </a:r>
          </a:p>
        </p:txBody>
      </p:sp>
      <p:sp>
        <p:nvSpPr>
          <p:cNvPr id="78" name="Google Shape;78;g6bb98c898c_0_341"/>
          <p:cNvSpPr txBox="1">
            <a:spLocks noGrp="1"/>
          </p:cNvSpPr>
          <p:nvPr>
            <p:ph type="body" idx="1"/>
          </p:nvPr>
        </p:nvSpPr>
        <p:spPr>
          <a:xfrm>
            <a:off x="729450" y="2272888"/>
            <a:ext cx="7688400" cy="1580400"/>
          </a:xfrm>
          <a:prstGeom prst="rect">
            <a:avLst/>
          </a:prstGeom>
        </p:spPr>
        <p:txBody>
          <a:bodyPr spcFirstLastPara="1" wrap="square" lIns="93125" tIns="93125" rIns="93125" bIns="93125" anchor="t" anchorCtr="0">
            <a:noAutofit/>
          </a:bodyPr>
          <a:lstStyle>
            <a:lvl1pPr marL="457200" lvl="0" indent="-317500" rtl="0">
              <a:spcBef>
                <a:spcPts val="0"/>
              </a:spcBef>
              <a:spcAft>
                <a:spcPts val="0"/>
              </a:spcAft>
              <a:buClr>
                <a:schemeClr val="lt1"/>
              </a:buClr>
              <a:buSzPts val="1400"/>
              <a:buChar char="●"/>
              <a:defRPr>
                <a:solidFill>
                  <a:schemeClr val="lt1"/>
                </a:solidFill>
              </a:defRPr>
            </a:lvl1pPr>
            <a:lvl2pPr marL="914400" lvl="1" indent="-298450" rtl="0">
              <a:spcBef>
                <a:spcPts val="1600"/>
              </a:spcBef>
              <a:spcAft>
                <a:spcPts val="0"/>
              </a:spcAft>
              <a:buClr>
                <a:schemeClr val="lt1"/>
              </a:buClr>
              <a:buSzPts val="1100"/>
              <a:buChar char="○"/>
              <a:defRPr>
                <a:solidFill>
                  <a:schemeClr val="lt1"/>
                </a:solidFill>
              </a:defRPr>
            </a:lvl2pPr>
            <a:lvl3pPr marL="1371600" lvl="2" indent="-298450" rtl="0">
              <a:spcBef>
                <a:spcPts val="1600"/>
              </a:spcBef>
              <a:spcAft>
                <a:spcPts val="0"/>
              </a:spcAft>
              <a:buClr>
                <a:schemeClr val="lt1"/>
              </a:buClr>
              <a:buSzPts val="1100"/>
              <a:buChar char="■"/>
              <a:defRPr>
                <a:solidFill>
                  <a:schemeClr val="lt1"/>
                </a:solidFill>
              </a:defRPr>
            </a:lvl3pPr>
            <a:lvl4pPr marL="1828800" lvl="3" indent="-298450" rtl="0">
              <a:spcBef>
                <a:spcPts val="1600"/>
              </a:spcBef>
              <a:spcAft>
                <a:spcPts val="0"/>
              </a:spcAft>
              <a:buClr>
                <a:schemeClr val="lt1"/>
              </a:buClr>
              <a:buSzPts val="1100"/>
              <a:buChar char="●"/>
              <a:defRPr>
                <a:solidFill>
                  <a:schemeClr val="lt1"/>
                </a:solidFill>
              </a:defRPr>
            </a:lvl4pPr>
            <a:lvl5pPr marL="2286000" lvl="4" indent="-298450" rtl="0">
              <a:spcBef>
                <a:spcPts val="1600"/>
              </a:spcBef>
              <a:spcAft>
                <a:spcPts val="0"/>
              </a:spcAft>
              <a:buClr>
                <a:schemeClr val="lt1"/>
              </a:buClr>
              <a:buSzPts val="1100"/>
              <a:buChar char="○"/>
              <a:defRPr>
                <a:solidFill>
                  <a:schemeClr val="lt1"/>
                </a:solidFill>
              </a:defRPr>
            </a:lvl5pPr>
            <a:lvl6pPr marL="2743200" lvl="5" indent="-298450" rtl="0">
              <a:spcBef>
                <a:spcPts val="1600"/>
              </a:spcBef>
              <a:spcAft>
                <a:spcPts val="0"/>
              </a:spcAft>
              <a:buClr>
                <a:schemeClr val="lt1"/>
              </a:buClr>
              <a:buSzPts val="1100"/>
              <a:buChar char="■"/>
              <a:defRPr>
                <a:solidFill>
                  <a:schemeClr val="lt1"/>
                </a:solidFill>
              </a:defRPr>
            </a:lvl6pPr>
            <a:lvl7pPr marL="3200400" lvl="6" indent="-298450" rtl="0">
              <a:spcBef>
                <a:spcPts val="1600"/>
              </a:spcBef>
              <a:spcAft>
                <a:spcPts val="0"/>
              </a:spcAft>
              <a:buClr>
                <a:schemeClr val="lt1"/>
              </a:buClr>
              <a:buSzPts val="1100"/>
              <a:buChar char="●"/>
              <a:defRPr>
                <a:solidFill>
                  <a:schemeClr val="lt1"/>
                </a:solidFill>
              </a:defRPr>
            </a:lvl7pPr>
            <a:lvl8pPr marL="3657600" lvl="7" indent="-298450" rtl="0">
              <a:spcBef>
                <a:spcPts val="1600"/>
              </a:spcBef>
              <a:spcAft>
                <a:spcPts val="0"/>
              </a:spcAft>
              <a:buClr>
                <a:schemeClr val="lt1"/>
              </a:buClr>
              <a:buSzPts val="1100"/>
              <a:buChar char="○"/>
              <a:defRPr>
                <a:solidFill>
                  <a:schemeClr val="lt1"/>
                </a:solidFill>
              </a:defRPr>
            </a:lvl8pPr>
            <a:lvl9pPr marL="4114800" lvl="8" indent="-298450" rtl="0">
              <a:spcBef>
                <a:spcPts val="1600"/>
              </a:spcBef>
              <a:spcAft>
                <a:spcPts val="1600"/>
              </a:spcAft>
              <a:buClr>
                <a:schemeClr val="lt1"/>
              </a:buClr>
              <a:buSzPts val="1100"/>
              <a:buChar char="■"/>
              <a:defRPr>
                <a:solidFill>
                  <a:schemeClr val="lt1"/>
                </a:solidFill>
              </a:defRPr>
            </a:lvl9pPr>
          </a:lstStyle>
          <a:p>
            <a:endParaRPr/>
          </a:p>
        </p:txBody>
      </p:sp>
      <p:sp>
        <p:nvSpPr>
          <p:cNvPr id="79" name="Google Shape;79;g6bb98c898c_0_341"/>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g6bb98c898c_0_348"/>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1">
  <p:cSld name="Blank">
    <p:bg>
      <p:bgPr>
        <a:blipFill>
          <a:blip r:embed="rId2">
            <a:alphaModFix/>
          </a:blip>
          <a:stretch>
            <a:fillRect/>
          </a:stretch>
        </a:blipFill>
        <a:effectLst/>
      </p:bgPr>
    </p:bg>
    <p:spTree>
      <p:nvGrpSpPr>
        <p:cNvPr id="1" name="Shape 82"/>
        <p:cNvGrpSpPr/>
        <p:nvPr/>
      </p:nvGrpSpPr>
      <p:grpSpPr>
        <a:xfrm>
          <a:off x="0" y="0"/>
          <a:ext cx="0" cy="0"/>
          <a:chOff x="0" y="0"/>
          <a:chExt cx="0" cy="0"/>
        </a:xfrm>
      </p:grpSpPr>
      <p:sp>
        <p:nvSpPr>
          <p:cNvPr id="83" name="Google Shape;83;g6bb98c898c_0_350"/>
          <p:cNvSpPr txBox="1">
            <a:spLocks noGrp="1"/>
          </p:cNvSpPr>
          <p:nvPr>
            <p:ph type="sldNum" idx="12"/>
          </p:nvPr>
        </p:nvSpPr>
        <p:spPr>
          <a:xfrm>
            <a:off x="4446984" y="4935885"/>
            <a:ext cx="241200" cy="214500"/>
          </a:xfrm>
          <a:prstGeom prst="rect">
            <a:avLst/>
          </a:prstGeom>
          <a:noFill/>
          <a:ln>
            <a:noFill/>
          </a:ln>
        </p:spPr>
        <p:txBody>
          <a:bodyPr spcFirstLastPara="1" wrap="square" lIns="32750" tIns="32750" rIns="32750" bIns="32750" anchor="b" anchorCtr="0">
            <a:noAutofit/>
          </a:bodyPr>
          <a:lstStyle>
            <a:lvl1pPr marL="0" marR="0" lvl="0"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1pPr>
            <a:lvl2pPr marL="0" marR="0" lvl="1"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2pPr>
            <a:lvl3pPr marL="0" marR="0" lvl="2"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3pPr>
            <a:lvl4pPr marL="0" marR="0" lvl="3"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4pPr>
            <a:lvl5pPr marL="0" marR="0" lvl="4"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5pPr>
            <a:lvl6pPr marL="0" marR="0" lvl="5"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6pPr>
            <a:lvl7pPr marL="0" marR="0" lvl="6"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7pPr>
            <a:lvl8pPr marL="0" marR="0" lvl="7"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8pPr>
            <a:lvl9pPr marL="0" marR="0" lvl="8"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84"/>
        <p:cNvGrpSpPr/>
        <p:nvPr/>
      </p:nvGrpSpPr>
      <p:grpSpPr>
        <a:xfrm>
          <a:off x="0" y="0"/>
          <a:ext cx="0" cy="0"/>
          <a:chOff x="0" y="0"/>
          <a:chExt cx="0" cy="0"/>
        </a:xfrm>
      </p:grpSpPr>
      <p:sp>
        <p:nvSpPr>
          <p:cNvPr id="85" name="Google Shape;85;g6bb98c898c_0_352"/>
          <p:cNvSpPr txBox="1">
            <a:spLocks noGrp="1"/>
          </p:cNvSpPr>
          <p:nvPr>
            <p:ph type="title"/>
          </p:nvPr>
        </p:nvSpPr>
        <p:spPr>
          <a:xfrm>
            <a:off x="455414" y="80367"/>
            <a:ext cx="8233200" cy="1071600"/>
          </a:xfrm>
          <a:prstGeom prst="rect">
            <a:avLst/>
          </a:prstGeom>
          <a:noFill/>
          <a:ln>
            <a:noFill/>
          </a:ln>
        </p:spPr>
        <p:txBody>
          <a:bodyPr spcFirstLastPara="1" wrap="square" lIns="32750" tIns="32750" rIns="32750" bIns="32750" anchor="ctr" anchorCtr="0">
            <a:noAutofit/>
          </a:bodyPr>
          <a:lstStyle>
            <a:lvl1pPr lvl="0" algn="l" rtl="0">
              <a:lnSpc>
                <a:spcPct val="100000"/>
              </a:lnSpc>
              <a:spcBef>
                <a:spcPts val="0"/>
              </a:spcBef>
              <a:spcAft>
                <a:spcPts val="0"/>
              </a:spcAft>
              <a:buClr>
                <a:srgbClr val="FFFFFF"/>
              </a:buClr>
              <a:buSzPts val="1200"/>
              <a:buNone/>
              <a:defRPr/>
            </a:lvl1pPr>
            <a:lvl2pPr lvl="1" algn="l" rtl="0">
              <a:lnSpc>
                <a:spcPct val="100000"/>
              </a:lnSpc>
              <a:spcBef>
                <a:spcPts val="0"/>
              </a:spcBef>
              <a:spcAft>
                <a:spcPts val="0"/>
              </a:spcAft>
              <a:buClr>
                <a:srgbClr val="FFFFFF"/>
              </a:buClr>
              <a:buSzPts val="1200"/>
              <a:buNone/>
              <a:defRPr/>
            </a:lvl2pPr>
            <a:lvl3pPr lvl="2" algn="l" rtl="0">
              <a:lnSpc>
                <a:spcPct val="100000"/>
              </a:lnSpc>
              <a:spcBef>
                <a:spcPts val="0"/>
              </a:spcBef>
              <a:spcAft>
                <a:spcPts val="0"/>
              </a:spcAft>
              <a:buClr>
                <a:srgbClr val="FFFFFF"/>
              </a:buClr>
              <a:buSzPts val="1200"/>
              <a:buNone/>
              <a:defRPr/>
            </a:lvl3pPr>
            <a:lvl4pPr lvl="3" algn="l" rtl="0">
              <a:lnSpc>
                <a:spcPct val="100000"/>
              </a:lnSpc>
              <a:spcBef>
                <a:spcPts val="0"/>
              </a:spcBef>
              <a:spcAft>
                <a:spcPts val="0"/>
              </a:spcAft>
              <a:buClr>
                <a:srgbClr val="FFFFFF"/>
              </a:buClr>
              <a:buSzPts val="1200"/>
              <a:buNone/>
              <a:defRPr/>
            </a:lvl4pPr>
            <a:lvl5pPr lvl="4" algn="l" rtl="0">
              <a:lnSpc>
                <a:spcPct val="100000"/>
              </a:lnSpc>
              <a:spcBef>
                <a:spcPts val="0"/>
              </a:spcBef>
              <a:spcAft>
                <a:spcPts val="0"/>
              </a:spcAft>
              <a:buClr>
                <a:srgbClr val="FFFFFF"/>
              </a:buClr>
              <a:buSzPts val="1200"/>
              <a:buNone/>
              <a:defRPr/>
            </a:lvl5pPr>
            <a:lvl6pPr lvl="5" algn="l" rtl="0">
              <a:lnSpc>
                <a:spcPct val="100000"/>
              </a:lnSpc>
              <a:spcBef>
                <a:spcPts val="0"/>
              </a:spcBef>
              <a:spcAft>
                <a:spcPts val="0"/>
              </a:spcAft>
              <a:buClr>
                <a:srgbClr val="FFFFFF"/>
              </a:buClr>
              <a:buSzPts val="1200"/>
              <a:buNone/>
              <a:defRPr/>
            </a:lvl6pPr>
            <a:lvl7pPr lvl="6" algn="l" rtl="0">
              <a:lnSpc>
                <a:spcPct val="100000"/>
              </a:lnSpc>
              <a:spcBef>
                <a:spcPts val="0"/>
              </a:spcBef>
              <a:spcAft>
                <a:spcPts val="0"/>
              </a:spcAft>
              <a:buClr>
                <a:srgbClr val="FFFFFF"/>
              </a:buClr>
              <a:buSzPts val="1200"/>
              <a:buNone/>
              <a:defRPr/>
            </a:lvl7pPr>
            <a:lvl8pPr lvl="7" algn="l" rtl="0">
              <a:lnSpc>
                <a:spcPct val="100000"/>
              </a:lnSpc>
              <a:spcBef>
                <a:spcPts val="0"/>
              </a:spcBef>
              <a:spcAft>
                <a:spcPts val="0"/>
              </a:spcAft>
              <a:buClr>
                <a:srgbClr val="FFFFFF"/>
              </a:buClr>
              <a:buSzPts val="1200"/>
              <a:buNone/>
              <a:defRPr/>
            </a:lvl8pPr>
            <a:lvl9pPr lvl="8" algn="l" rtl="0">
              <a:lnSpc>
                <a:spcPct val="100000"/>
              </a:lnSpc>
              <a:spcBef>
                <a:spcPts val="0"/>
              </a:spcBef>
              <a:spcAft>
                <a:spcPts val="0"/>
              </a:spcAft>
              <a:buClr>
                <a:srgbClr val="FFFFFF"/>
              </a:buClr>
              <a:buSzPts val="1200"/>
              <a:buNone/>
              <a:defRPr/>
            </a:lvl9pPr>
          </a:lstStyle>
          <a:p>
            <a:endParaRPr/>
          </a:p>
        </p:txBody>
      </p:sp>
      <p:sp>
        <p:nvSpPr>
          <p:cNvPr id="86" name="Google Shape;86;g6bb98c898c_0_352"/>
          <p:cNvSpPr txBox="1">
            <a:spLocks noGrp="1"/>
          </p:cNvSpPr>
          <p:nvPr>
            <p:ph type="sldNum" idx="12"/>
          </p:nvPr>
        </p:nvSpPr>
        <p:spPr>
          <a:xfrm>
            <a:off x="4446984" y="4935885"/>
            <a:ext cx="241200" cy="214500"/>
          </a:xfrm>
          <a:prstGeom prst="rect">
            <a:avLst/>
          </a:prstGeom>
          <a:noFill/>
          <a:ln>
            <a:noFill/>
          </a:ln>
        </p:spPr>
        <p:txBody>
          <a:bodyPr spcFirstLastPara="1" wrap="square" lIns="32750" tIns="32750" rIns="32750" bIns="32750" anchor="b" anchorCtr="0">
            <a:noAutofit/>
          </a:bodyPr>
          <a:lstStyle>
            <a:lvl1pPr marL="0" marR="0" lvl="0"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1pPr>
            <a:lvl2pPr marL="0" marR="0" lvl="1"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2pPr>
            <a:lvl3pPr marL="0" marR="0" lvl="2"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3pPr>
            <a:lvl4pPr marL="0" marR="0" lvl="3"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4pPr>
            <a:lvl5pPr marL="0" marR="0" lvl="4"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5pPr>
            <a:lvl6pPr marL="0" marR="0" lvl="5"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6pPr>
            <a:lvl7pPr marL="0" marR="0" lvl="6"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7pPr>
            <a:lvl8pPr marL="0" marR="0" lvl="7"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8pPr>
            <a:lvl9pPr marL="0" marR="0" lvl="8"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Center">
  <p:cSld name="Title - Center">
    <p:bg>
      <p:bgPr>
        <a:blipFill>
          <a:blip r:embed="rId2">
            <a:alphaModFix/>
          </a:blip>
          <a:stretch>
            <a:fillRect/>
          </a:stretch>
        </a:blipFill>
        <a:effectLst/>
      </p:bgPr>
    </p:bg>
    <p:spTree>
      <p:nvGrpSpPr>
        <p:cNvPr id="1" name="Shape 87"/>
        <p:cNvGrpSpPr/>
        <p:nvPr/>
      </p:nvGrpSpPr>
      <p:grpSpPr>
        <a:xfrm>
          <a:off x="0" y="0"/>
          <a:ext cx="0" cy="0"/>
          <a:chOff x="0" y="0"/>
          <a:chExt cx="0" cy="0"/>
        </a:xfrm>
      </p:grpSpPr>
      <p:sp>
        <p:nvSpPr>
          <p:cNvPr id="88" name="Google Shape;88;g6bb98c898c_0_355"/>
          <p:cNvSpPr txBox="1">
            <a:spLocks noGrp="1"/>
          </p:cNvSpPr>
          <p:nvPr>
            <p:ph type="title"/>
          </p:nvPr>
        </p:nvSpPr>
        <p:spPr>
          <a:xfrm>
            <a:off x="455414" y="1788170"/>
            <a:ext cx="8233200" cy="1560600"/>
          </a:xfrm>
          <a:prstGeom prst="rect">
            <a:avLst/>
          </a:prstGeom>
          <a:noFill/>
          <a:ln>
            <a:noFill/>
          </a:ln>
        </p:spPr>
        <p:txBody>
          <a:bodyPr spcFirstLastPara="1" wrap="square" lIns="32750" tIns="32750" rIns="32750" bIns="32750" anchor="ctr" anchorCtr="0">
            <a:noAutofit/>
          </a:bodyPr>
          <a:lstStyle>
            <a:lvl1pPr lvl="0" algn="ctr" rtl="0">
              <a:lnSpc>
                <a:spcPct val="100000"/>
              </a:lnSpc>
              <a:spcBef>
                <a:spcPts val="0"/>
              </a:spcBef>
              <a:spcAft>
                <a:spcPts val="0"/>
              </a:spcAft>
              <a:buClr>
                <a:srgbClr val="546056"/>
              </a:buClr>
              <a:buSzPts val="4500"/>
              <a:buFont typeface="Palatino"/>
              <a:buNone/>
              <a:defRPr>
                <a:solidFill>
                  <a:srgbClr val="546056"/>
                </a:solidFill>
              </a:defRPr>
            </a:lvl1pPr>
            <a:lvl2pPr lvl="1" algn="l" rtl="0">
              <a:lnSpc>
                <a:spcPct val="100000"/>
              </a:lnSpc>
              <a:spcBef>
                <a:spcPts val="0"/>
              </a:spcBef>
              <a:spcAft>
                <a:spcPts val="0"/>
              </a:spcAft>
              <a:buClr>
                <a:srgbClr val="FFFFFF"/>
              </a:buClr>
              <a:buSzPts val="1200"/>
              <a:buNone/>
              <a:defRPr/>
            </a:lvl2pPr>
            <a:lvl3pPr lvl="2" algn="l" rtl="0">
              <a:lnSpc>
                <a:spcPct val="100000"/>
              </a:lnSpc>
              <a:spcBef>
                <a:spcPts val="0"/>
              </a:spcBef>
              <a:spcAft>
                <a:spcPts val="0"/>
              </a:spcAft>
              <a:buClr>
                <a:srgbClr val="FFFFFF"/>
              </a:buClr>
              <a:buSzPts val="1200"/>
              <a:buNone/>
              <a:defRPr/>
            </a:lvl3pPr>
            <a:lvl4pPr lvl="3" algn="l" rtl="0">
              <a:lnSpc>
                <a:spcPct val="100000"/>
              </a:lnSpc>
              <a:spcBef>
                <a:spcPts val="0"/>
              </a:spcBef>
              <a:spcAft>
                <a:spcPts val="0"/>
              </a:spcAft>
              <a:buClr>
                <a:srgbClr val="FFFFFF"/>
              </a:buClr>
              <a:buSzPts val="1200"/>
              <a:buNone/>
              <a:defRPr/>
            </a:lvl4pPr>
            <a:lvl5pPr lvl="4" algn="l" rtl="0">
              <a:lnSpc>
                <a:spcPct val="100000"/>
              </a:lnSpc>
              <a:spcBef>
                <a:spcPts val="0"/>
              </a:spcBef>
              <a:spcAft>
                <a:spcPts val="0"/>
              </a:spcAft>
              <a:buClr>
                <a:srgbClr val="FFFFFF"/>
              </a:buClr>
              <a:buSzPts val="1200"/>
              <a:buNone/>
              <a:defRPr/>
            </a:lvl5pPr>
            <a:lvl6pPr lvl="5" algn="l" rtl="0">
              <a:lnSpc>
                <a:spcPct val="100000"/>
              </a:lnSpc>
              <a:spcBef>
                <a:spcPts val="0"/>
              </a:spcBef>
              <a:spcAft>
                <a:spcPts val="0"/>
              </a:spcAft>
              <a:buClr>
                <a:srgbClr val="FFFFFF"/>
              </a:buClr>
              <a:buSzPts val="1200"/>
              <a:buNone/>
              <a:defRPr/>
            </a:lvl6pPr>
            <a:lvl7pPr lvl="6" algn="l" rtl="0">
              <a:lnSpc>
                <a:spcPct val="100000"/>
              </a:lnSpc>
              <a:spcBef>
                <a:spcPts val="0"/>
              </a:spcBef>
              <a:spcAft>
                <a:spcPts val="0"/>
              </a:spcAft>
              <a:buClr>
                <a:srgbClr val="FFFFFF"/>
              </a:buClr>
              <a:buSzPts val="1200"/>
              <a:buNone/>
              <a:defRPr/>
            </a:lvl7pPr>
            <a:lvl8pPr lvl="7" algn="l" rtl="0">
              <a:lnSpc>
                <a:spcPct val="100000"/>
              </a:lnSpc>
              <a:spcBef>
                <a:spcPts val="0"/>
              </a:spcBef>
              <a:spcAft>
                <a:spcPts val="0"/>
              </a:spcAft>
              <a:buClr>
                <a:srgbClr val="FFFFFF"/>
              </a:buClr>
              <a:buSzPts val="1200"/>
              <a:buNone/>
              <a:defRPr/>
            </a:lvl8pPr>
            <a:lvl9pPr lvl="8" algn="l" rtl="0">
              <a:lnSpc>
                <a:spcPct val="100000"/>
              </a:lnSpc>
              <a:spcBef>
                <a:spcPts val="0"/>
              </a:spcBef>
              <a:spcAft>
                <a:spcPts val="0"/>
              </a:spcAft>
              <a:buClr>
                <a:srgbClr val="FFFFFF"/>
              </a:buClr>
              <a:buSzPts val="1200"/>
              <a:buNone/>
              <a:defRPr/>
            </a:lvl9pPr>
          </a:lstStyle>
          <a:p>
            <a:endParaRPr/>
          </a:p>
        </p:txBody>
      </p:sp>
      <p:sp>
        <p:nvSpPr>
          <p:cNvPr id="89" name="Google Shape;89;g6bb98c898c_0_355"/>
          <p:cNvSpPr txBox="1">
            <a:spLocks noGrp="1"/>
          </p:cNvSpPr>
          <p:nvPr>
            <p:ph type="sldNum" idx="12"/>
          </p:nvPr>
        </p:nvSpPr>
        <p:spPr>
          <a:xfrm>
            <a:off x="4446984" y="4935885"/>
            <a:ext cx="241200" cy="214500"/>
          </a:xfrm>
          <a:prstGeom prst="rect">
            <a:avLst/>
          </a:prstGeom>
          <a:noFill/>
          <a:ln>
            <a:noFill/>
          </a:ln>
        </p:spPr>
        <p:txBody>
          <a:bodyPr spcFirstLastPara="1" wrap="square" lIns="32750" tIns="32750" rIns="32750" bIns="32750" anchor="b" anchorCtr="0">
            <a:noAutofit/>
          </a:bodyPr>
          <a:lstStyle>
            <a:lvl1pPr marL="0" marR="0" lvl="0"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1pPr>
            <a:lvl2pPr marL="0" marR="0" lvl="1"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2pPr>
            <a:lvl3pPr marL="0" marR="0" lvl="2"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3pPr>
            <a:lvl4pPr marL="0" marR="0" lvl="3"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4pPr>
            <a:lvl5pPr marL="0" marR="0" lvl="4"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5pPr>
            <a:lvl6pPr marL="0" marR="0" lvl="5"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6pPr>
            <a:lvl7pPr marL="0" marR="0" lvl="6"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7pPr>
            <a:lvl8pPr marL="0" marR="0" lvl="7"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8pPr>
            <a:lvl9pPr marL="0" marR="0" lvl="8"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g6bb98c898c_0_273"/>
          <p:cNvSpPr txBox="1">
            <a:spLocks noGrp="1"/>
          </p:cNvSpPr>
          <p:nvPr>
            <p:ph type="title"/>
          </p:nvPr>
        </p:nvSpPr>
        <p:spPr>
          <a:xfrm>
            <a:off x="311700" y="445025"/>
            <a:ext cx="8520600" cy="572700"/>
          </a:xfrm>
          <a:prstGeom prst="rect">
            <a:avLst/>
          </a:prstGeom>
          <a:noFill/>
          <a:ln>
            <a:noFill/>
          </a:ln>
        </p:spPr>
        <p:txBody>
          <a:bodyPr spcFirstLastPara="1" wrap="square" lIns="93125" tIns="93125" rIns="93125" bIns="93125" anchor="t" anchorCtr="0">
            <a:noAutofit/>
          </a:bodyPr>
          <a:lstStyle>
            <a:lvl1pPr lvl="0" rtl="0">
              <a:spcBef>
                <a:spcPts val="0"/>
              </a:spcBef>
              <a:spcAft>
                <a:spcPts val="0"/>
              </a:spcAft>
              <a:buSzPts val="2800"/>
              <a:buFont typeface="Raleway"/>
              <a:buNone/>
              <a:defRPr sz="2800" b="1">
                <a:latin typeface="Raleway"/>
                <a:ea typeface="Raleway"/>
                <a:cs typeface="Raleway"/>
                <a:sym typeface="Raleway"/>
              </a:defRPr>
            </a:lvl1pPr>
            <a:lvl2pPr lvl="1" rtl="0">
              <a:spcBef>
                <a:spcPts val="0"/>
              </a:spcBef>
              <a:spcAft>
                <a:spcPts val="0"/>
              </a:spcAft>
              <a:buSzPts val="2800"/>
              <a:buFont typeface="Raleway"/>
              <a:buNone/>
              <a:defRPr sz="2800" b="1">
                <a:latin typeface="Raleway"/>
                <a:ea typeface="Raleway"/>
                <a:cs typeface="Raleway"/>
                <a:sym typeface="Raleway"/>
              </a:defRPr>
            </a:lvl2pPr>
            <a:lvl3pPr lvl="2" rtl="0">
              <a:spcBef>
                <a:spcPts val="0"/>
              </a:spcBef>
              <a:spcAft>
                <a:spcPts val="0"/>
              </a:spcAft>
              <a:buSzPts val="2800"/>
              <a:buFont typeface="Raleway"/>
              <a:buNone/>
              <a:defRPr sz="2800" b="1">
                <a:latin typeface="Raleway"/>
                <a:ea typeface="Raleway"/>
                <a:cs typeface="Raleway"/>
                <a:sym typeface="Raleway"/>
              </a:defRPr>
            </a:lvl3pPr>
            <a:lvl4pPr lvl="3" rtl="0">
              <a:spcBef>
                <a:spcPts val="0"/>
              </a:spcBef>
              <a:spcAft>
                <a:spcPts val="0"/>
              </a:spcAft>
              <a:buSzPts val="2800"/>
              <a:buFont typeface="Raleway"/>
              <a:buNone/>
              <a:defRPr sz="2800" b="1">
                <a:latin typeface="Raleway"/>
                <a:ea typeface="Raleway"/>
                <a:cs typeface="Raleway"/>
                <a:sym typeface="Raleway"/>
              </a:defRPr>
            </a:lvl4pPr>
            <a:lvl5pPr lvl="4" rtl="0">
              <a:spcBef>
                <a:spcPts val="0"/>
              </a:spcBef>
              <a:spcAft>
                <a:spcPts val="0"/>
              </a:spcAft>
              <a:buSzPts val="2800"/>
              <a:buFont typeface="Raleway"/>
              <a:buNone/>
              <a:defRPr sz="2800" b="1">
                <a:latin typeface="Raleway"/>
                <a:ea typeface="Raleway"/>
                <a:cs typeface="Raleway"/>
                <a:sym typeface="Raleway"/>
              </a:defRPr>
            </a:lvl5pPr>
            <a:lvl6pPr lvl="5" rtl="0">
              <a:spcBef>
                <a:spcPts val="0"/>
              </a:spcBef>
              <a:spcAft>
                <a:spcPts val="0"/>
              </a:spcAft>
              <a:buSzPts val="2800"/>
              <a:buFont typeface="Raleway"/>
              <a:buNone/>
              <a:defRPr sz="2800" b="1">
                <a:latin typeface="Raleway"/>
                <a:ea typeface="Raleway"/>
                <a:cs typeface="Raleway"/>
                <a:sym typeface="Raleway"/>
              </a:defRPr>
            </a:lvl6pPr>
            <a:lvl7pPr lvl="6" rtl="0">
              <a:spcBef>
                <a:spcPts val="0"/>
              </a:spcBef>
              <a:spcAft>
                <a:spcPts val="0"/>
              </a:spcAft>
              <a:buSzPts val="2800"/>
              <a:buFont typeface="Raleway"/>
              <a:buNone/>
              <a:defRPr sz="2800" b="1">
                <a:latin typeface="Raleway"/>
                <a:ea typeface="Raleway"/>
                <a:cs typeface="Raleway"/>
                <a:sym typeface="Raleway"/>
              </a:defRPr>
            </a:lvl7pPr>
            <a:lvl8pPr lvl="7" rtl="0">
              <a:spcBef>
                <a:spcPts val="0"/>
              </a:spcBef>
              <a:spcAft>
                <a:spcPts val="0"/>
              </a:spcAft>
              <a:buSzPts val="2800"/>
              <a:buFont typeface="Raleway"/>
              <a:buNone/>
              <a:defRPr sz="2800" b="1">
                <a:latin typeface="Raleway"/>
                <a:ea typeface="Raleway"/>
                <a:cs typeface="Raleway"/>
                <a:sym typeface="Raleway"/>
              </a:defRPr>
            </a:lvl8pPr>
            <a:lvl9pPr lvl="8" rtl="0">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g6bb98c898c_0_273"/>
          <p:cNvSpPr txBox="1">
            <a:spLocks noGrp="1"/>
          </p:cNvSpPr>
          <p:nvPr>
            <p:ph type="body" idx="1"/>
          </p:nvPr>
        </p:nvSpPr>
        <p:spPr>
          <a:xfrm>
            <a:off x="311700" y="1152475"/>
            <a:ext cx="8520600" cy="3416400"/>
          </a:xfrm>
          <a:prstGeom prst="rect">
            <a:avLst/>
          </a:prstGeom>
          <a:noFill/>
          <a:ln>
            <a:noFill/>
          </a:ln>
        </p:spPr>
        <p:txBody>
          <a:bodyPr spcFirstLastPara="1" wrap="square" lIns="93125" tIns="93125" rIns="93125" bIns="93125" anchor="t" anchorCtr="0">
            <a:noAutofit/>
          </a:bodyPr>
          <a:lstStyle>
            <a:lvl1pPr marL="457200" lvl="0" indent="-317500" rtl="0">
              <a:lnSpc>
                <a:spcPct val="115000"/>
              </a:lnSpc>
              <a:spcBef>
                <a:spcPts val="0"/>
              </a:spcBef>
              <a:spcAft>
                <a:spcPts val="0"/>
              </a:spcAft>
              <a:buClr>
                <a:schemeClr val="accent1"/>
              </a:buClr>
              <a:buSzPts val="1400"/>
              <a:buFont typeface="Lato"/>
              <a:buChar char="●"/>
              <a:defRPr sz="1400">
                <a:solidFill>
                  <a:schemeClr val="accent1"/>
                </a:solidFill>
                <a:latin typeface="Lato"/>
                <a:ea typeface="Lato"/>
                <a:cs typeface="Lato"/>
                <a:sym typeface="Lato"/>
              </a:defRPr>
            </a:lvl1pPr>
            <a:lvl2pPr marL="914400" lvl="1"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rtl="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g6bb98c898c_0_273"/>
          <p:cNvSpPr txBox="1">
            <a:spLocks noGrp="1"/>
          </p:cNvSpPr>
          <p:nvPr>
            <p:ph type="sldNum" idx="12"/>
          </p:nvPr>
        </p:nvSpPr>
        <p:spPr>
          <a:xfrm>
            <a:off x="8536302" y="4749851"/>
            <a:ext cx="548700" cy="393600"/>
          </a:xfrm>
          <a:prstGeom prst="rect">
            <a:avLst/>
          </a:prstGeom>
          <a:noFill/>
          <a:ln>
            <a:noFill/>
          </a:ln>
        </p:spPr>
        <p:txBody>
          <a:bodyPr spcFirstLastPara="1" wrap="square" lIns="93125" tIns="93125" rIns="93125" bIns="93125" anchor="ctr" anchorCtr="0">
            <a:noAutofit/>
          </a:bodyPr>
          <a:lstStyle>
            <a:lvl1pPr lvl="0" algn="r" rtl="0">
              <a:buNone/>
              <a:defRPr sz="1000">
                <a:solidFill>
                  <a:schemeClr val="accent1"/>
                </a:solidFill>
                <a:latin typeface="Lato"/>
                <a:ea typeface="Lato"/>
                <a:cs typeface="Lato"/>
                <a:sym typeface="Lato"/>
              </a:defRPr>
            </a:lvl1pPr>
            <a:lvl2pPr lvl="1" algn="r" rtl="0">
              <a:buNone/>
              <a:defRPr sz="1000">
                <a:solidFill>
                  <a:schemeClr val="accent1"/>
                </a:solidFill>
                <a:latin typeface="Lato"/>
                <a:ea typeface="Lato"/>
                <a:cs typeface="Lato"/>
                <a:sym typeface="Lato"/>
              </a:defRPr>
            </a:lvl2pPr>
            <a:lvl3pPr lvl="2" algn="r" rtl="0">
              <a:buNone/>
              <a:defRPr sz="1000">
                <a:solidFill>
                  <a:schemeClr val="accent1"/>
                </a:solidFill>
                <a:latin typeface="Lato"/>
                <a:ea typeface="Lato"/>
                <a:cs typeface="Lato"/>
                <a:sym typeface="Lato"/>
              </a:defRPr>
            </a:lvl3pPr>
            <a:lvl4pPr lvl="3" algn="r" rtl="0">
              <a:buNone/>
              <a:defRPr sz="1000">
                <a:solidFill>
                  <a:schemeClr val="accent1"/>
                </a:solidFill>
                <a:latin typeface="Lato"/>
                <a:ea typeface="Lato"/>
                <a:cs typeface="Lato"/>
                <a:sym typeface="Lato"/>
              </a:defRPr>
            </a:lvl4pPr>
            <a:lvl5pPr lvl="4" algn="r" rtl="0">
              <a:buNone/>
              <a:defRPr sz="1000">
                <a:solidFill>
                  <a:schemeClr val="accent1"/>
                </a:solidFill>
                <a:latin typeface="Lato"/>
                <a:ea typeface="Lato"/>
                <a:cs typeface="Lato"/>
                <a:sym typeface="Lato"/>
              </a:defRPr>
            </a:lvl5pPr>
            <a:lvl6pPr lvl="5" algn="r" rtl="0">
              <a:buNone/>
              <a:defRPr sz="1000">
                <a:solidFill>
                  <a:schemeClr val="accent1"/>
                </a:solidFill>
                <a:latin typeface="Lato"/>
                <a:ea typeface="Lato"/>
                <a:cs typeface="Lato"/>
                <a:sym typeface="Lato"/>
              </a:defRPr>
            </a:lvl6pPr>
            <a:lvl7pPr lvl="6" algn="r" rtl="0">
              <a:buNone/>
              <a:defRPr sz="1000">
                <a:solidFill>
                  <a:schemeClr val="accent1"/>
                </a:solidFill>
                <a:latin typeface="Lato"/>
                <a:ea typeface="Lato"/>
                <a:cs typeface="Lato"/>
                <a:sym typeface="Lato"/>
              </a:defRPr>
            </a:lvl7pPr>
            <a:lvl8pPr lvl="7" algn="r" rtl="0">
              <a:buNone/>
              <a:defRPr sz="1000">
                <a:solidFill>
                  <a:schemeClr val="accent1"/>
                </a:solidFill>
                <a:latin typeface="Lato"/>
                <a:ea typeface="Lato"/>
                <a:cs typeface="Lato"/>
                <a:sym typeface="Lato"/>
              </a:defRPr>
            </a:lvl8pPr>
            <a:lvl9pPr lvl="8" algn="r" rtl="0">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6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8.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6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9.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7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0.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7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1.xml"/><Relationship Id="rId1" Type="http://schemas.openxmlformats.org/officeDocument/2006/relationships/slideLayout" Target="../slideLayouts/slideLayout3.xml"/><Relationship Id="rId5" Type="http://schemas.openxmlformats.org/officeDocument/2006/relationships/image" Target="../media/image21.jpeg"/><Relationship Id="rId4" Type="http://schemas.openxmlformats.org/officeDocument/2006/relationships/image" Target="../media/image20.jpe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8.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4.jpeg"/></Relationships>
</file>

<file path=ppt/slides/_rels/slide79.xml.rels><?xml version="1.0" encoding="UTF-8" standalone="yes"?>
<Relationships xmlns="http://schemas.openxmlformats.org/package/2006/relationships"><Relationship Id="rId8" Type="http://schemas.openxmlformats.org/officeDocument/2006/relationships/hyperlink" Target="https://library.morningstar.com/v2/quote?id=0P00000546&amp;typeid=ST" TargetMode="External"/><Relationship Id="rId3" Type="http://schemas.openxmlformats.org/officeDocument/2006/relationships/hyperlink" Target="https://www.investopedia.com/articles/markets/021316/how-starbucks-makes-money-sbux.asp" TargetMode="External"/><Relationship Id="rId7" Type="http://schemas.openxmlformats.org/officeDocument/2006/relationships/hyperlink" Target="https://quotes.wsj.com/SBUX/financials" TargetMode="External"/><Relationship Id="rId2" Type="http://schemas.openxmlformats.org/officeDocument/2006/relationships/notesSlide" Target="../notesSlides/notesSlide79.xml"/><Relationship Id="rId1" Type="http://schemas.openxmlformats.org/officeDocument/2006/relationships/slideLayout" Target="../slideLayouts/slideLayout3.xml"/><Relationship Id="rId6" Type="http://schemas.openxmlformats.org/officeDocument/2006/relationships/hyperlink" Target="https://www.lavazza.com/en/about-us/media-centre/financial-statements-2018.html" TargetMode="External"/><Relationship Id="rId11" Type="http://schemas.openxmlformats.org/officeDocument/2006/relationships/hyperlink" Target="https://smallbusiness.chron.com/key-success-factors-coffee-business-68398.html" TargetMode="External"/><Relationship Id="rId5" Type="http://schemas.openxmlformats.org/officeDocument/2006/relationships/hyperlink" Target="https://www.sec.gov/cgi-bin/browse-edgar?CIK=SBUX&amp;Find=Search&amp;owner=exclude&amp;action=getcompany" TargetMode="External"/><Relationship Id="rId10" Type="http://schemas.openxmlformats.org/officeDocument/2006/relationships/hyperlink" Target="http://panmore.com/starbucks-coffee-five-forces-analysis-porters-model" TargetMode="External"/><Relationship Id="rId4" Type="http://schemas.openxmlformats.org/officeDocument/2006/relationships/hyperlink" Target="http://panmore.com/starbucks-coffee-company-organizational-structure" TargetMode="External"/><Relationship Id="rId9" Type="http://schemas.openxmlformats.org/officeDocument/2006/relationships/hyperlink" Target="https://www.statista.com/statistics/1032200/coffee-shop-industry-market-size-us/"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s://www.investopedia.com/articles/markets/101415/top-6-companies-owned-starbucks.asp" TargetMode="External"/><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94" name="Google Shape;94;g6bb98c898c_0_358"/>
          <p:cNvSpPr txBox="1">
            <a:spLocks noGrp="1"/>
          </p:cNvSpPr>
          <p:nvPr>
            <p:ph type="title"/>
          </p:nvPr>
        </p:nvSpPr>
        <p:spPr>
          <a:xfrm>
            <a:off x="503184" y="1917594"/>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6200">
                <a:solidFill>
                  <a:schemeClr val="lt1"/>
                </a:solidFill>
                <a:latin typeface="Palatino"/>
                <a:ea typeface="Palatino"/>
                <a:cs typeface="Palatino"/>
                <a:sym typeface="Palatino"/>
              </a:rPr>
              <a:t>Starbucks </a:t>
            </a:r>
            <a:endParaRPr sz="6200">
              <a:solidFill>
                <a:schemeClr val="lt1"/>
              </a:solidFill>
              <a:latin typeface="Palatino"/>
              <a:ea typeface="Palatino"/>
              <a:cs typeface="Palatino"/>
              <a:sym typeface="Palatino"/>
            </a:endParaRPr>
          </a:p>
        </p:txBody>
      </p:sp>
      <p:sp>
        <p:nvSpPr>
          <p:cNvPr id="95" name="Google Shape;95;g6bb98c898c_0_358"/>
          <p:cNvSpPr txBox="1">
            <a:spLocks noGrp="1"/>
          </p:cNvSpPr>
          <p:nvPr>
            <p:ph type="body" idx="1"/>
          </p:nvPr>
        </p:nvSpPr>
        <p:spPr>
          <a:xfrm>
            <a:off x="620735" y="2931988"/>
            <a:ext cx="6739500" cy="975600"/>
          </a:xfrm>
          <a:prstGeom prst="rect">
            <a:avLst/>
          </a:prstGeom>
        </p:spPr>
        <p:txBody>
          <a:bodyPr spcFirstLastPara="1" wrap="square" lIns="93125" tIns="93125" rIns="93125" bIns="93125" anchor="t" anchorCtr="0">
            <a:noAutofit/>
          </a:bodyPr>
          <a:lstStyle/>
          <a:p>
            <a:pPr marL="0" lvl="0" indent="0" algn="l" rtl="0">
              <a:spcBef>
                <a:spcPts val="0"/>
              </a:spcBef>
              <a:spcAft>
                <a:spcPts val="1600"/>
              </a:spcAft>
              <a:buNone/>
            </a:pPr>
            <a:r>
              <a:rPr lang="en-US" sz="1900">
                <a:solidFill>
                  <a:srgbClr val="FFFFFF"/>
                </a:solidFill>
                <a:latin typeface="Palatino"/>
                <a:ea typeface="Palatino"/>
                <a:cs typeface="Palatino"/>
                <a:sym typeface="Palatino"/>
              </a:rPr>
              <a:t>Napassorn Kleangklang, Alberto Pajarilla, </a:t>
            </a:r>
            <a:endParaRPr sz="1900">
              <a:solidFill>
                <a:srgbClr val="FFFFFF"/>
              </a:solidFill>
              <a:latin typeface="Palatino"/>
              <a:ea typeface="Palatino"/>
              <a:cs typeface="Palatino"/>
              <a:sym typeface="Palatin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6bb98c898c_0_459"/>
          <p:cNvSpPr txBox="1">
            <a:spLocks noGrp="1"/>
          </p:cNvSpPr>
          <p:nvPr>
            <p:ph type="title"/>
          </p:nvPr>
        </p:nvSpPr>
        <p:spPr>
          <a:xfrm>
            <a:off x="727650" y="-101225"/>
            <a:ext cx="7688700" cy="658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3000">
                <a:solidFill>
                  <a:srgbClr val="38761D"/>
                </a:solidFill>
                <a:latin typeface="Palatino"/>
                <a:ea typeface="Palatino"/>
                <a:cs typeface="Palatino"/>
                <a:sym typeface="Palatino"/>
              </a:rPr>
              <a:t>Introduction</a:t>
            </a:r>
            <a:r>
              <a:rPr lang="en-US" sz="3000">
                <a:solidFill>
                  <a:srgbClr val="274E13"/>
                </a:solidFill>
                <a:latin typeface="Palatino"/>
                <a:ea typeface="Palatino"/>
                <a:cs typeface="Palatino"/>
                <a:sym typeface="Palatino"/>
              </a:rPr>
              <a:t> </a:t>
            </a:r>
            <a:endParaRPr sz="3000">
              <a:solidFill>
                <a:srgbClr val="274E13"/>
              </a:solidFill>
              <a:latin typeface="Palatino"/>
              <a:ea typeface="Palatino"/>
              <a:cs typeface="Palatino"/>
              <a:sym typeface="Palatino"/>
            </a:endParaRPr>
          </a:p>
        </p:txBody>
      </p:sp>
      <p:sp>
        <p:nvSpPr>
          <p:cNvPr id="101" name="Google Shape;101;g6bb98c898c_0_459"/>
          <p:cNvSpPr txBox="1">
            <a:spLocks noGrp="1"/>
          </p:cNvSpPr>
          <p:nvPr>
            <p:ph type="body" idx="1"/>
          </p:nvPr>
        </p:nvSpPr>
        <p:spPr>
          <a:xfrm>
            <a:off x="0" y="472625"/>
            <a:ext cx="9144000" cy="4418400"/>
          </a:xfrm>
          <a:prstGeom prst="rect">
            <a:avLst/>
          </a:prstGeom>
        </p:spPr>
        <p:txBody>
          <a:bodyPr spcFirstLastPara="1" wrap="square" lIns="93125" tIns="93125" rIns="93125" bIns="93125" anchor="t" anchorCtr="0">
            <a:noAutofit/>
          </a:bodyPr>
          <a:lstStyle/>
          <a:p>
            <a:pPr marL="0" lvl="0" indent="0" algn="l" rtl="0">
              <a:lnSpc>
                <a:spcPct val="100000"/>
              </a:lnSpc>
              <a:spcBef>
                <a:spcPts val="0"/>
              </a:spcBef>
              <a:spcAft>
                <a:spcPts val="0"/>
              </a:spcAft>
              <a:buNone/>
            </a:pPr>
            <a:endParaRPr sz="1200" b="1">
              <a:solidFill>
                <a:srgbClr val="000000"/>
              </a:solidFill>
              <a:latin typeface="Raleway"/>
              <a:ea typeface="Raleway"/>
              <a:cs typeface="Raleway"/>
              <a:sym typeface="Raleway"/>
            </a:endParaRPr>
          </a:p>
          <a:p>
            <a:pPr marL="0" lvl="0" indent="0" algn="l" rtl="0">
              <a:spcBef>
                <a:spcPts val="0"/>
              </a:spcBef>
              <a:spcAft>
                <a:spcPts val="0"/>
              </a:spcAft>
              <a:buNone/>
            </a:pPr>
            <a:endParaRPr sz="1200" b="1">
              <a:solidFill>
                <a:srgbClr val="000000"/>
              </a:solidFill>
              <a:latin typeface="Palatino"/>
              <a:ea typeface="Palatino"/>
              <a:cs typeface="Palatino"/>
              <a:sym typeface="Palatino"/>
            </a:endParaRPr>
          </a:p>
          <a:p>
            <a:pPr marL="457200" lvl="0" indent="-317500" algn="l" rtl="0">
              <a:lnSpc>
                <a:spcPct val="100000"/>
              </a:lnSpc>
              <a:spcBef>
                <a:spcPts val="0"/>
              </a:spcBef>
              <a:spcAft>
                <a:spcPts val="0"/>
              </a:spcAft>
              <a:buClr>
                <a:srgbClr val="000000"/>
              </a:buClr>
              <a:buSzPts val="1400"/>
              <a:buFont typeface="Palatino"/>
              <a:buChar char="●"/>
            </a:pPr>
            <a:r>
              <a:rPr lang="en-US">
                <a:solidFill>
                  <a:srgbClr val="000000"/>
                </a:solidFill>
                <a:latin typeface="Palatino"/>
                <a:ea typeface="Palatino"/>
                <a:cs typeface="Palatino"/>
                <a:sym typeface="Palatino"/>
              </a:rPr>
              <a:t>Name: Starbucks Corporation (NASDAQ: SBUX)</a:t>
            </a:r>
            <a:endParaRPr>
              <a:solidFill>
                <a:srgbClr val="000000"/>
              </a:solidFill>
              <a:latin typeface="Palatino"/>
              <a:ea typeface="Palatino"/>
              <a:cs typeface="Palatino"/>
              <a:sym typeface="Palatino"/>
            </a:endParaRPr>
          </a:p>
          <a:p>
            <a:pPr marL="0" lvl="0" indent="0" algn="l" rtl="0">
              <a:lnSpc>
                <a:spcPct val="100000"/>
              </a:lnSpc>
              <a:spcBef>
                <a:spcPts val="0"/>
              </a:spcBef>
              <a:spcAft>
                <a:spcPts val="0"/>
              </a:spcAft>
              <a:buNone/>
            </a:pPr>
            <a:endParaRPr>
              <a:solidFill>
                <a:srgbClr val="000000"/>
              </a:solidFill>
              <a:latin typeface="Palatino"/>
              <a:ea typeface="Palatino"/>
              <a:cs typeface="Palatino"/>
              <a:sym typeface="Palatino"/>
            </a:endParaRPr>
          </a:p>
          <a:p>
            <a:pPr marL="457200" lvl="0" indent="-317500" algn="l" rtl="0">
              <a:lnSpc>
                <a:spcPct val="100000"/>
              </a:lnSpc>
              <a:spcBef>
                <a:spcPts val="0"/>
              </a:spcBef>
              <a:spcAft>
                <a:spcPts val="0"/>
              </a:spcAft>
              <a:buClr>
                <a:srgbClr val="000000"/>
              </a:buClr>
              <a:buSzPts val="1400"/>
              <a:buFont typeface="Palatino"/>
              <a:buChar char="●"/>
            </a:pPr>
            <a:r>
              <a:rPr lang="en-US">
                <a:solidFill>
                  <a:srgbClr val="000000"/>
                </a:solidFill>
                <a:latin typeface="Palatino"/>
                <a:ea typeface="Palatino"/>
                <a:cs typeface="Palatino"/>
                <a:sym typeface="Palatino"/>
              </a:rPr>
              <a:t>Starbucks Corporation is an American Company coffee company and coffeehouse chain</a:t>
            </a:r>
            <a:endParaRPr>
              <a:solidFill>
                <a:srgbClr val="000000"/>
              </a:solidFill>
              <a:latin typeface="Palatino"/>
              <a:ea typeface="Palatino"/>
              <a:cs typeface="Palatino"/>
              <a:sym typeface="Palatino"/>
            </a:endParaRPr>
          </a:p>
          <a:p>
            <a:pPr marL="0" lvl="0" indent="0" algn="l" rtl="0">
              <a:lnSpc>
                <a:spcPct val="100000"/>
              </a:lnSpc>
              <a:spcBef>
                <a:spcPts val="0"/>
              </a:spcBef>
              <a:spcAft>
                <a:spcPts val="0"/>
              </a:spcAft>
              <a:buNone/>
            </a:pPr>
            <a:endParaRPr>
              <a:solidFill>
                <a:srgbClr val="000000"/>
              </a:solidFill>
              <a:latin typeface="Palatino"/>
              <a:ea typeface="Palatino"/>
              <a:cs typeface="Palatino"/>
              <a:sym typeface="Palatino"/>
            </a:endParaRPr>
          </a:p>
          <a:p>
            <a:pPr marL="457200" lvl="0" indent="-317500" algn="l" rtl="0">
              <a:lnSpc>
                <a:spcPct val="100000"/>
              </a:lnSpc>
              <a:spcBef>
                <a:spcPts val="0"/>
              </a:spcBef>
              <a:spcAft>
                <a:spcPts val="0"/>
              </a:spcAft>
              <a:buClr>
                <a:srgbClr val="000000"/>
              </a:buClr>
              <a:buSzPts val="1400"/>
              <a:buFont typeface="Palatino"/>
              <a:buChar char="●"/>
            </a:pPr>
            <a:r>
              <a:rPr lang="en-US">
                <a:solidFill>
                  <a:srgbClr val="000000"/>
                </a:solidFill>
                <a:latin typeface="Palatino"/>
                <a:ea typeface="Palatino"/>
                <a:cs typeface="Palatino"/>
                <a:sym typeface="Palatino"/>
              </a:rPr>
              <a:t>Starbucks makes 91% of its revenue from sales in stores</a:t>
            </a:r>
            <a:endParaRPr>
              <a:solidFill>
                <a:srgbClr val="000000"/>
              </a:solidFill>
              <a:highlight>
                <a:srgbClr val="FFFFFF"/>
              </a:highlight>
              <a:latin typeface="Palatino"/>
              <a:ea typeface="Palatino"/>
              <a:cs typeface="Palatino"/>
              <a:sym typeface="Palatino"/>
            </a:endParaRPr>
          </a:p>
          <a:p>
            <a:pPr marL="0" lvl="0" indent="457200" algn="l" rtl="0">
              <a:lnSpc>
                <a:spcPct val="100000"/>
              </a:lnSpc>
              <a:spcBef>
                <a:spcPts val="0"/>
              </a:spcBef>
              <a:spcAft>
                <a:spcPts val="0"/>
              </a:spcAft>
              <a:buNone/>
            </a:pPr>
            <a:endParaRPr>
              <a:solidFill>
                <a:srgbClr val="000000"/>
              </a:solidFill>
              <a:highlight>
                <a:srgbClr val="FFFFFF"/>
              </a:highlight>
              <a:latin typeface="Palatino"/>
              <a:ea typeface="Palatino"/>
              <a:cs typeface="Palatino"/>
              <a:sym typeface="Palatino"/>
            </a:endParaRPr>
          </a:p>
          <a:p>
            <a:pPr marL="457200" lvl="0" indent="-317500" algn="l" rtl="0">
              <a:lnSpc>
                <a:spcPct val="100000"/>
              </a:lnSpc>
              <a:spcBef>
                <a:spcPts val="0"/>
              </a:spcBef>
              <a:spcAft>
                <a:spcPts val="0"/>
              </a:spcAft>
              <a:buClr>
                <a:srgbClr val="000000"/>
              </a:buClr>
              <a:buSzPts val="1400"/>
              <a:buFont typeface="Arial"/>
              <a:buChar char="●"/>
            </a:pPr>
            <a:r>
              <a:rPr lang="en-US">
                <a:solidFill>
                  <a:srgbClr val="000000"/>
                </a:solidFill>
                <a:highlight>
                  <a:srgbClr val="FFFFFF"/>
                </a:highlight>
                <a:latin typeface="Palatino"/>
                <a:ea typeface="Palatino"/>
                <a:cs typeface="Palatino"/>
                <a:sym typeface="Palatino"/>
              </a:rPr>
              <a:t>The </a:t>
            </a:r>
            <a:r>
              <a:rPr lang="en-US" b="1">
                <a:solidFill>
                  <a:srgbClr val="000000"/>
                </a:solidFill>
                <a:highlight>
                  <a:srgbClr val="FFFFFF"/>
                </a:highlight>
                <a:latin typeface="Palatino"/>
                <a:ea typeface="Palatino"/>
                <a:cs typeface="Palatino"/>
                <a:sym typeface="Palatino"/>
              </a:rPr>
              <a:t>remaining 9% </a:t>
            </a:r>
            <a:r>
              <a:rPr lang="en-US">
                <a:solidFill>
                  <a:srgbClr val="000000"/>
                </a:solidFill>
                <a:highlight>
                  <a:srgbClr val="FFFFFF"/>
                </a:highlight>
                <a:latin typeface="Palatino"/>
                <a:ea typeface="Palatino"/>
                <a:cs typeface="Palatino"/>
                <a:sym typeface="Palatino"/>
              </a:rPr>
              <a:t>come from an </a:t>
            </a:r>
            <a:r>
              <a:rPr lang="en-US" b="1">
                <a:solidFill>
                  <a:srgbClr val="000000"/>
                </a:solidFill>
                <a:highlight>
                  <a:srgbClr val="FFFFFF"/>
                </a:highlight>
                <a:latin typeface="Palatino"/>
                <a:ea typeface="Palatino"/>
                <a:cs typeface="Palatino"/>
                <a:sym typeface="Palatino"/>
              </a:rPr>
              <a:t>assortment of other revenue </a:t>
            </a:r>
            <a:endParaRPr b="1">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000000"/>
              </a:solidFill>
              <a:highlight>
                <a:srgbClr val="FFFFFF"/>
              </a:highlight>
              <a:latin typeface="Palatino"/>
              <a:ea typeface="Palatino"/>
              <a:cs typeface="Palatino"/>
              <a:sym typeface="Palatino"/>
            </a:endParaRPr>
          </a:p>
          <a:p>
            <a:pPr marL="457200" lvl="0" indent="-317500" algn="l" rtl="0">
              <a:spcBef>
                <a:spcPts val="0"/>
              </a:spcBef>
              <a:spcAft>
                <a:spcPts val="0"/>
              </a:spcAft>
              <a:buClr>
                <a:srgbClr val="000000"/>
              </a:buClr>
              <a:buSzPts val="1400"/>
              <a:buFont typeface="Palatino"/>
              <a:buChar char="●"/>
            </a:pPr>
            <a:r>
              <a:rPr lang="en-US" b="1">
                <a:solidFill>
                  <a:srgbClr val="000000"/>
                </a:solidFill>
                <a:latin typeface="Palatino"/>
                <a:ea typeface="Palatino"/>
                <a:cs typeface="Palatino"/>
                <a:sym typeface="Palatino"/>
              </a:rPr>
              <a:t>Headquarters: </a:t>
            </a:r>
            <a:r>
              <a:rPr lang="en-US">
                <a:solidFill>
                  <a:srgbClr val="000000"/>
                </a:solidFill>
                <a:latin typeface="Palatino"/>
                <a:ea typeface="Palatino"/>
                <a:cs typeface="Palatino"/>
                <a:sym typeface="Palatino"/>
              </a:rPr>
              <a:t>Seattle, Washington founded in 1971	</a:t>
            </a:r>
            <a:endParaRPr>
              <a:solidFill>
                <a:srgbClr val="000000"/>
              </a:solidFill>
              <a:latin typeface="Palatino"/>
              <a:ea typeface="Palatino"/>
              <a:cs typeface="Palatino"/>
              <a:sym typeface="Palatino"/>
            </a:endParaRPr>
          </a:p>
          <a:p>
            <a:pPr marL="0" lvl="0" indent="0" algn="l" rtl="0">
              <a:spcBef>
                <a:spcPts val="0"/>
              </a:spcBef>
              <a:spcAft>
                <a:spcPts val="0"/>
              </a:spcAft>
              <a:buNone/>
            </a:pPr>
            <a:endParaRPr>
              <a:solidFill>
                <a:srgbClr val="000000"/>
              </a:solidFill>
              <a:latin typeface="Palatino"/>
              <a:ea typeface="Palatino"/>
              <a:cs typeface="Palatino"/>
              <a:sym typeface="Palatino"/>
            </a:endParaRPr>
          </a:p>
          <a:p>
            <a:pPr marL="457200" lvl="0" indent="-317500" algn="l" rtl="0">
              <a:spcBef>
                <a:spcPts val="0"/>
              </a:spcBef>
              <a:spcAft>
                <a:spcPts val="0"/>
              </a:spcAft>
              <a:buClr>
                <a:srgbClr val="000000"/>
              </a:buClr>
              <a:buSzPts val="1400"/>
              <a:buFont typeface="Palatino"/>
              <a:buChar char="●"/>
            </a:pPr>
            <a:r>
              <a:rPr lang="en-US">
                <a:solidFill>
                  <a:srgbClr val="000000"/>
                </a:solidFill>
                <a:highlight>
                  <a:srgbClr val="FFFFFF"/>
                </a:highlight>
                <a:latin typeface="Palatino"/>
                <a:ea typeface="Palatino"/>
                <a:cs typeface="Palatino"/>
                <a:sym typeface="Palatino"/>
              </a:rPr>
              <a:t>The company has </a:t>
            </a:r>
            <a:r>
              <a:rPr lang="en-US" b="1">
                <a:solidFill>
                  <a:srgbClr val="000000"/>
                </a:solidFill>
                <a:highlight>
                  <a:srgbClr val="FFFFFF"/>
                </a:highlight>
                <a:latin typeface="Palatino"/>
                <a:ea typeface="Palatino"/>
                <a:cs typeface="Palatino"/>
                <a:sym typeface="Palatino"/>
              </a:rPr>
              <a:t>three</a:t>
            </a:r>
            <a:r>
              <a:rPr lang="en-US">
                <a:solidFill>
                  <a:srgbClr val="000000"/>
                </a:solidFill>
                <a:highlight>
                  <a:srgbClr val="FFFFFF"/>
                </a:highlight>
                <a:latin typeface="Palatino"/>
                <a:ea typeface="Palatino"/>
                <a:cs typeface="Palatino"/>
                <a:sym typeface="Palatino"/>
              </a:rPr>
              <a:t> regional </a:t>
            </a:r>
            <a:r>
              <a:rPr lang="en-US" b="1">
                <a:solidFill>
                  <a:srgbClr val="000000"/>
                </a:solidFill>
                <a:latin typeface="Palatino"/>
                <a:ea typeface="Palatino"/>
                <a:cs typeface="Palatino"/>
                <a:sym typeface="Palatino"/>
              </a:rPr>
              <a:t>divisions</a:t>
            </a:r>
            <a:r>
              <a:rPr lang="en-US">
                <a:solidFill>
                  <a:srgbClr val="000000"/>
                </a:solidFill>
                <a:highlight>
                  <a:srgbClr val="FFFFFF"/>
                </a:highlight>
                <a:latin typeface="Palatino"/>
                <a:ea typeface="Palatino"/>
                <a:cs typeface="Palatino"/>
                <a:sym typeface="Palatino"/>
              </a:rPr>
              <a:t> for the global market:</a:t>
            </a: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r>
              <a:rPr lang="en-US">
                <a:solidFill>
                  <a:srgbClr val="000000"/>
                </a:solidFill>
                <a:highlight>
                  <a:srgbClr val="FFFFFF"/>
                </a:highlight>
                <a:latin typeface="Palatino"/>
                <a:ea typeface="Palatino"/>
                <a:cs typeface="Palatino"/>
                <a:sym typeface="Palatino"/>
              </a:rPr>
              <a:t>	(1) Americas</a:t>
            </a: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r>
              <a:rPr lang="en-US">
                <a:solidFill>
                  <a:srgbClr val="000000"/>
                </a:solidFill>
                <a:highlight>
                  <a:srgbClr val="FFFFFF"/>
                </a:highlight>
                <a:latin typeface="Palatino"/>
                <a:ea typeface="Palatino"/>
                <a:cs typeface="Palatino"/>
                <a:sym typeface="Palatino"/>
              </a:rPr>
              <a:t>	(2) China and Asia-Pacific</a:t>
            </a: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r>
              <a:rPr lang="en-US">
                <a:solidFill>
                  <a:srgbClr val="000000"/>
                </a:solidFill>
                <a:highlight>
                  <a:srgbClr val="FFFFFF"/>
                </a:highlight>
                <a:latin typeface="Palatino"/>
                <a:ea typeface="Palatino"/>
                <a:cs typeface="Palatino"/>
                <a:sym typeface="Palatino"/>
              </a:rPr>
              <a:t>	(3) Europe, Middle East, and Africa</a:t>
            </a: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endParaRPr sz="1200">
              <a:solidFill>
                <a:srgbClr val="222222"/>
              </a:solidFill>
              <a:highlight>
                <a:srgbClr val="FFFFFF"/>
              </a:highlight>
              <a:latin typeface="Arial"/>
              <a:ea typeface="Arial"/>
              <a:cs typeface="Arial"/>
              <a:sym typeface="Arial"/>
            </a:endParaRPr>
          </a:p>
          <a:p>
            <a:pPr marL="0" lvl="0" indent="0" algn="l" rtl="0">
              <a:spcBef>
                <a:spcPts val="0"/>
              </a:spcBef>
              <a:spcAft>
                <a:spcPts val="0"/>
              </a:spcAft>
              <a:buNone/>
            </a:pPr>
            <a:endParaRPr sz="1200">
              <a:solidFill>
                <a:srgbClr val="222222"/>
              </a:solidFill>
              <a:highlight>
                <a:srgbClr val="FFFFFF"/>
              </a:highlight>
              <a:latin typeface="Arial"/>
              <a:ea typeface="Arial"/>
              <a:cs typeface="Arial"/>
              <a:sym typeface="Arial"/>
            </a:endParaRPr>
          </a:p>
          <a:p>
            <a:pPr marL="0" lvl="0" indent="0" algn="l" rtl="0">
              <a:spcBef>
                <a:spcPts val="0"/>
              </a:spcBef>
              <a:spcAft>
                <a:spcPts val="0"/>
              </a:spcAft>
              <a:buNone/>
            </a:pPr>
            <a:endParaRPr sz="1200">
              <a:solidFill>
                <a:srgbClr val="222222"/>
              </a:solidFill>
              <a:highlight>
                <a:srgbClr val="FFFFFF"/>
              </a:highlight>
              <a:latin typeface="Arial"/>
              <a:ea typeface="Arial"/>
              <a:cs typeface="Arial"/>
              <a:sym typeface="Arial"/>
            </a:endParaRPr>
          </a:p>
          <a:p>
            <a:pPr marL="457200" lvl="0" indent="0" algn="l" rtl="0">
              <a:spcBef>
                <a:spcPts val="0"/>
              </a:spcBef>
              <a:spcAft>
                <a:spcPts val="0"/>
              </a:spcAft>
              <a:buNone/>
            </a:pPr>
            <a:endParaRPr sz="1200">
              <a:solidFill>
                <a:srgbClr val="111111"/>
              </a:solidFill>
              <a:latin typeface="Palatino"/>
              <a:ea typeface="Palatino"/>
              <a:cs typeface="Palatino"/>
              <a:sym typeface="Palatino"/>
            </a:endParaRPr>
          </a:p>
          <a:p>
            <a:pPr marL="457200" lvl="0" indent="0" algn="l" rtl="0">
              <a:spcBef>
                <a:spcPts val="0"/>
              </a:spcBef>
              <a:spcAft>
                <a:spcPts val="0"/>
              </a:spcAft>
              <a:buNone/>
            </a:pPr>
            <a:endParaRPr sz="1200">
              <a:solidFill>
                <a:srgbClr val="111111"/>
              </a:solidFill>
              <a:latin typeface="Palatino"/>
              <a:ea typeface="Palatino"/>
              <a:cs typeface="Palatino"/>
              <a:sym typeface="Palatino"/>
            </a:endParaRPr>
          </a:p>
          <a:p>
            <a:pPr marL="457200" lvl="0" indent="0" algn="l" rtl="0">
              <a:spcBef>
                <a:spcPts val="0"/>
              </a:spcBef>
              <a:spcAft>
                <a:spcPts val="0"/>
              </a:spcAft>
              <a:buNone/>
            </a:pPr>
            <a:endParaRPr sz="1200">
              <a:solidFill>
                <a:srgbClr val="111111"/>
              </a:solidFill>
              <a:latin typeface="Palatino"/>
              <a:ea typeface="Palatino"/>
              <a:cs typeface="Palatino"/>
              <a:sym typeface="Palatino"/>
            </a:endParaRPr>
          </a:p>
          <a:p>
            <a:pPr marL="457200" lvl="0" indent="0" algn="l" rtl="0">
              <a:spcBef>
                <a:spcPts val="0"/>
              </a:spcBef>
              <a:spcAft>
                <a:spcPts val="0"/>
              </a:spcAft>
              <a:buNone/>
            </a:pPr>
            <a:endParaRPr sz="1200">
              <a:solidFill>
                <a:srgbClr val="111111"/>
              </a:solidFill>
              <a:latin typeface="Palatino"/>
              <a:ea typeface="Palatino"/>
              <a:cs typeface="Palatino"/>
              <a:sym typeface="Palatino"/>
            </a:endParaRPr>
          </a:p>
          <a:p>
            <a:pPr marL="0" lvl="0" indent="0" algn="l" rtl="0">
              <a:lnSpc>
                <a:spcPct val="100000"/>
              </a:lnSpc>
              <a:spcBef>
                <a:spcPts val="0"/>
              </a:spcBef>
              <a:spcAft>
                <a:spcPts val="0"/>
              </a:spcAft>
              <a:buNone/>
            </a:pPr>
            <a:endParaRPr sz="1200" b="1">
              <a:solidFill>
                <a:srgbClr val="000000"/>
              </a:solidFill>
              <a:latin typeface="Raleway"/>
              <a:ea typeface="Raleway"/>
              <a:cs typeface="Raleway"/>
              <a:sym typeface="Raleway"/>
            </a:endParaRPr>
          </a:p>
          <a:p>
            <a:pPr marL="0" lvl="0" indent="0" algn="l" rtl="0">
              <a:lnSpc>
                <a:spcPct val="100000"/>
              </a:lnSpc>
              <a:spcBef>
                <a:spcPts val="0"/>
              </a:spcBef>
              <a:spcAft>
                <a:spcPts val="0"/>
              </a:spcAft>
              <a:buNone/>
            </a:pPr>
            <a:endParaRPr sz="1200" b="1">
              <a:solidFill>
                <a:srgbClr val="000000"/>
              </a:solidFill>
              <a:latin typeface="Raleway"/>
              <a:ea typeface="Raleway"/>
              <a:cs typeface="Raleway"/>
              <a:sym typeface="Raleway"/>
            </a:endParaRPr>
          </a:p>
          <a:p>
            <a:pPr marL="0" lvl="0" indent="0" algn="l" rtl="0">
              <a:spcBef>
                <a:spcPts val="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6bb98c898c_0_482"/>
          <p:cNvSpPr txBox="1">
            <a:spLocks noGrp="1"/>
          </p:cNvSpPr>
          <p:nvPr>
            <p:ph type="title"/>
          </p:nvPr>
        </p:nvSpPr>
        <p:spPr>
          <a:xfrm>
            <a:off x="1794450" y="-6125"/>
            <a:ext cx="7688700" cy="8484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a:solidFill>
                  <a:srgbClr val="38761D"/>
                </a:solidFill>
                <a:latin typeface="Palatino"/>
                <a:ea typeface="Palatino"/>
                <a:cs typeface="Palatino"/>
                <a:sym typeface="Palatino"/>
              </a:rPr>
              <a:t>Current CEO of Starbucks</a:t>
            </a:r>
            <a:endParaRPr>
              <a:solidFill>
                <a:srgbClr val="38761D"/>
              </a:solidFill>
              <a:latin typeface="Palatino"/>
              <a:ea typeface="Palatino"/>
              <a:cs typeface="Palatino"/>
              <a:sym typeface="Palatino"/>
            </a:endParaRPr>
          </a:p>
          <a:p>
            <a:pPr marL="0" lvl="0" indent="0" algn="ctr" rtl="0">
              <a:spcBef>
                <a:spcPts val="0"/>
              </a:spcBef>
              <a:spcAft>
                <a:spcPts val="0"/>
              </a:spcAft>
              <a:buNone/>
            </a:pPr>
            <a:endParaRPr>
              <a:latin typeface="Palatino"/>
              <a:ea typeface="Palatino"/>
              <a:cs typeface="Palatino"/>
              <a:sym typeface="Palatino"/>
            </a:endParaRPr>
          </a:p>
          <a:p>
            <a:pPr marL="0" lvl="0" indent="0" algn="ctr" rtl="0">
              <a:spcBef>
                <a:spcPts val="0"/>
              </a:spcBef>
              <a:spcAft>
                <a:spcPts val="0"/>
              </a:spcAft>
              <a:buNone/>
            </a:pPr>
            <a:endParaRPr>
              <a:latin typeface="Palatino"/>
              <a:ea typeface="Palatino"/>
              <a:cs typeface="Palatino"/>
              <a:sym typeface="Palatino"/>
            </a:endParaRPr>
          </a:p>
        </p:txBody>
      </p:sp>
      <p:sp>
        <p:nvSpPr>
          <p:cNvPr id="107" name="Google Shape;107;g6bb98c898c_0_482"/>
          <p:cNvSpPr txBox="1">
            <a:spLocks noGrp="1"/>
          </p:cNvSpPr>
          <p:nvPr>
            <p:ph type="body" idx="1"/>
          </p:nvPr>
        </p:nvSpPr>
        <p:spPr>
          <a:xfrm>
            <a:off x="1720050" y="4501175"/>
            <a:ext cx="7688700" cy="574200"/>
          </a:xfrm>
          <a:prstGeom prst="rect">
            <a:avLst/>
          </a:prstGeom>
        </p:spPr>
        <p:txBody>
          <a:bodyPr spcFirstLastPara="1" wrap="square" lIns="93125" tIns="93125" rIns="93125" bIns="93125" anchor="t" anchorCtr="0">
            <a:noAutofit/>
          </a:bodyPr>
          <a:lstStyle/>
          <a:p>
            <a:pPr marL="0" lvl="0" indent="0" algn="ctr" rtl="0">
              <a:spcBef>
                <a:spcPts val="0"/>
              </a:spcBef>
              <a:spcAft>
                <a:spcPts val="1600"/>
              </a:spcAft>
              <a:buNone/>
            </a:pPr>
            <a:r>
              <a:rPr lang="en-US" sz="2600" b="1">
                <a:solidFill>
                  <a:srgbClr val="38761D"/>
                </a:solidFill>
                <a:latin typeface="Palatino"/>
                <a:ea typeface="Palatino"/>
                <a:cs typeface="Palatino"/>
                <a:sym typeface="Palatino"/>
              </a:rPr>
              <a:t>Kevin Johnson</a:t>
            </a:r>
            <a:endParaRPr sz="2600" b="1">
              <a:solidFill>
                <a:srgbClr val="38761D"/>
              </a:solidFill>
              <a:latin typeface="Palatino"/>
              <a:ea typeface="Palatino"/>
              <a:cs typeface="Palatino"/>
              <a:sym typeface="Palatino"/>
            </a:endParaRPr>
          </a:p>
        </p:txBody>
      </p:sp>
      <p:pic>
        <p:nvPicPr>
          <p:cNvPr id="108" name="Google Shape;108;g6bb98c898c_0_482"/>
          <p:cNvPicPr preferRelativeResize="0"/>
          <p:nvPr/>
        </p:nvPicPr>
        <p:blipFill>
          <a:blip r:embed="rId3">
            <a:alphaModFix/>
          </a:blip>
          <a:stretch>
            <a:fillRect/>
          </a:stretch>
        </p:blipFill>
        <p:spPr>
          <a:xfrm>
            <a:off x="8405352" y="4404850"/>
            <a:ext cx="738650" cy="738650"/>
          </a:xfrm>
          <a:prstGeom prst="rect">
            <a:avLst/>
          </a:prstGeom>
          <a:noFill/>
          <a:ln>
            <a:noFill/>
          </a:ln>
        </p:spPr>
      </p:pic>
      <p:pic>
        <p:nvPicPr>
          <p:cNvPr id="109" name="Google Shape;109;g6bb98c898c_0_482"/>
          <p:cNvPicPr preferRelativeResize="0"/>
          <p:nvPr/>
        </p:nvPicPr>
        <p:blipFill>
          <a:blip r:embed="rId4">
            <a:alphaModFix/>
          </a:blip>
          <a:stretch>
            <a:fillRect/>
          </a:stretch>
        </p:blipFill>
        <p:spPr>
          <a:xfrm>
            <a:off x="3040450" y="679150"/>
            <a:ext cx="5297175" cy="3848575"/>
          </a:xfrm>
          <a:prstGeom prst="rect">
            <a:avLst/>
          </a:prstGeom>
          <a:noFill/>
          <a:ln>
            <a:noFill/>
          </a:ln>
        </p:spPr>
      </p:pic>
      <p:sp>
        <p:nvSpPr>
          <p:cNvPr id="110" name="Google Shape;110;g6bb98c898c_0_482"/>
          <p:cNvSpPr txBox="1"/>
          <p:nvPr/>
        </p:nvSpPr>
        <p:spPr>
          <a:xfrm>
            <a:off x="-51925" y="1318750"/>
            <a:ext cx="3022200" cy="37251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Palatino"/>
              <a:buChar char="●"/>
            </a:pPr>
            <a:r>
              <a:rPr lang="en-US">
                <a:latin typeface="Palatino"/>
                <a:ea typeface="Palatino"/>
                <a:cs typeface="Palatino"/>
                <a:sym typeface="Palatino"/>
              </a:rPr>
              <a:t>Joined Starbucks in 2009</a:t>
            </a:r>
            <a:endParaRPr>
              <a:latin typeface="Palatino"/>
              <a:ea typeface="Palatino"/>
              <a:cs typeface="Palatino"/>
              <a:sym typeface="Palatino"/>
            </a:endParaRPr>
          </a:p>
          <a:p>
            <a:pPr marL="0" lvl="0" indent="0" algn="l" rtl="0">
              <a:spcBef>
                <a:spcPts val="0"/>
              </a:spcBef>
              <a:spcAft>
                <a:spcPts val="0"/>
              </a:spcAft>
              <a:buNone/>
            </a:pPr>
            <a:endParaRPr>
              <a:latin typeface="Lato"/>
              <a:ea typeface="Lato"/>
              <a:cs typeface="Lato"/>
              <a:sym typeface="Lato"/>
            </a:endParaRPr>
          </a:p>
          <a:p>
            <a:pPr marL="457200" lvl="0" indent="-317500" algn="l" rtl="0">
              <a:spcBef>
                <a:spcPts val="0"/>
              </a:spcBef>
              <a:spcAft>
                <a:spcPts val="0"/>
              </a:spcAft>
              <a:buClr>
                <a:srgbClr val="222222"/>
              </a:buClr>
              <a:buSzPts val="1400"/>
              <a:buFont typeface="Palatino"/>
              <a:buChar char="●"/>
            </a:pPr>
            <a:r>
              <a:rPr lang="en-US">
                <a:solidFill>
                  <a:srgbClr val="222222"/>
                </a:solidFill>
                <a:highlight>
                  <a:srgbClr val="FFFFFF"/>
                </a:highlight>
                <a:latin typeface="Palatino"/>
                <a:ea typeface="Palatino"/>
                <a:cs typeface="Palatino"/>
                <a:sym typeface="Palatino"/>
              </a:rPr>
              <a:t>Served on the board of directors during a time of "record-setting" renovation and development at the company</a:t>
            </a:r>
            <a:endParaRPr>
              <a:solidFill>
                <a:srgbClr val="222222"/>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222222"/>
              </a:solidFill>
              <a:highlight>
                <a:srgbClr val="FFFFFF"/>
              </a:highlight>
              <a:latin typeface="Palatino"/>
              <a:ea typeface="Palatino"/>
              <a:cs typeface="Palatino"/>
              <a:sym typeface="Palatino"/>
            </a:endParaRPr>
          </a:p>
          <a:p>
            <a:pPr marL="457200" lvl="0" indent="-317500" algn="l" rtl="0">
              <a:spcBef>
                <a:spcPts val="0"/>
              </a:spcBef>
              <a:spcAft>
                <a:spcPts val="0"/>
              </a:spcAft>
              <a:buClr>
                <a:srgbClr val="222222"/>
              </a:buClr>
              <a:buSzPts val="1400"/>
              <a:buFont typeface="Palatino"/>
              <a:buChar char="●"/>
            </a:pPr>
            <a:r>
              <a:rPr lang="en-US">
                <a:solidFill>
                  <a:srgbClr val="222222"/>
                </a:solidFill>
                <a:highlight>
                  <a:srgbClr val="FFFFFF"/>
                </a:highlight>
                <a:latin typeface="Palatino"/>
                <a:ea typeface="Palatino"/>
                <a:cs typeface="Palatino"/>
                <a:sym typeface="Palatino"/>
              </a:rPr>
              <a:t>In March 2015, where he became president and chief operating officer</a:t>
            </a:r>
            <a:endParaRPr>
              <a:solidFill>
                <a:srgbClr val="222222"/>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222222"/>
              </a:solidFill>
              <a:highlight>
                <a:srgbClr val="FFFFFF"/>
              </a:highlight>
              <a:latin typeface="Palatino"/>
              <a:ea typeface="Palatino"/>
              <a:cs typeface="Palatino"/>
              <a:sym typeface="Palatino"/>
            </a:endParaRPr>
          </a:p>
          <a:p>
            <a:pPr marL="457200" lvl="0" indent="-317500" algn="l" rtl="0">
              <a:spcBef>
                <a:spcPts val="0"/>
              </a:spcBef>
              <a:spcAft>
                <a:spcPts val="0"/>
              </a:spcAft>
              <a:buClr>
                <a:srgbClr val="222222"/>
              </a:buClr>
              <a:buSzPts val="1400"/>
              <a:buFont typeface="Palatino"/>
              <a:buChar char="●"/>
            </a:pPr>
            <a:r>
              <a:rPr lang="en-US">
                <a:solidFill>
                  <a:srgbClr val="222222"/>
                </a:solidFill>
                <a:highlight>
                  <a:srgbClr val="FFFFFF"/>
                </a:highlight>
                <a:latin typeface="Palatino"/>
                <a:ea typeface="Palatino"/>
                <a:cs typeface="Palatino"/>
                <a:sym typeface="Palatino"/>
              </a:rPr>
              <a:t>In April 2017 he was promoted to president and CEO, where he took over for Schultz.</a:t>
            </a:r>
            <a:endParaRPr>
              <a:solidFill>
                <a:srgbClr val="222222"/>
              </a:solidFill>
              <a:highlight>
                <a:srgbClr val="FFFFFF"/>
              </a:highlight>
              <a:latin typeface="Palatino"/>
              <a:ea typeface="Palatino"/>
              <a:cs typeface="Palatino"/>
              <a:sym typeface="Palatin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g6bc836f9db_0_0"/>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a:solidFill>
                  <a:srgbClr val="FFFFFF"/>
                </a:solidFill>
                <a:latin typeface="Palatino"/>
                <a:ea typeface="Palatino"/>
                <a:cs typeface="Palatino"/>
                <a:sym typeface="Palatino"/>
              </a:rPr>
              <a:t>External Analysis</a:t>
            </a:r>
            <a:r>
              <a:rPr lang="en-US" sz="4800">
                <a:solidFill>
                  <a:srgbClr val="FFFFFF"/>
                </a:solidFill>
              </a:rPr>
              <a:t> </a:t>
            </a:r>
            <a:endParaRPr sz="48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6af52dea65_2_38"/>
          <p:cNvSpPr txBox="1">
            <a:spLocks noGrp="1"/>
          </p:cNvSpPr>
          <p:nvPr>
            <p:ph type="title"/>
          </p:nvPr>
        </p:nvSpPr>
        <p:spPr>
          <a:xfrm>
            <a:off x="729450" y="480450"/>
            <a:ext cx="7688700" cy="5352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SzPts val="1200"/>
              <a:buNone/>
            </a:pPr>
            <a:r>
              <a:rPr lang="en-US">
                <a:latin typeface="Palatino"/>
                <a:ea typeface="Palatino"/>
                <a:cs typeface="Palatino"/>
                <a:sym typeface="Palatino"/>
              </a:rPr>
              <a:t>Overview of the Industry</a:t>
            </a:r>
            <a:endParaRPr>
              <a:latin typeface="Palatino"/>
              <a:ea typeface="Palatino"/>
              <a:cs typeface="Palatino"/>
              <a:sym typeface="Palatino"/>
            </a:endParaRPr>
          </a:p>
        </p:txBody>
      </p:sp>
      <p:pic>
        <p:nvPicPr>
          <p:cNvPr id="121" name="Google Shape;121;g6af52dea65_2_38"/>
          <p:cNvPicPr preferRelativeResize="0"/>
          <p:nvPr/>
        </p:nvPicPr>
        <p:blipFill>
          <a:blip r:embed="rId3">
            <a:alphaModFix/>
          </a:blip>
          <a:stretch>
            <a:fillRect/>
          </a:stretch>
        </p:blipFill>
        <p:spPr>
          <a:xfrm>
            <a:off x="8281777" y="4339975"/>
            <a:ext cx="738650" cy="738650"/>
          </a:xfrm>
          <a:prstGeom prst="rect">
            <a:avLst/>
          </a:prstGeom>
          <a:noFill/>
          <a:ln>
            <a:noFill/>
          </a:ln>
        </p:spPr>
      </p:pic>
      <p:sp>
        <p:nvSpPr>
          <p:cNvPr id="122" name="Google Shape;122;g6af52dea65_2_38"/>
          <p:cNvSpPr txBox="1"/>
          <p:nvPr/>
        </p:nvSpPr>
        <p:spPr>
          <a:xfrm>
            <a:off x="0" y="1349450"/>
            <a:ext cx="9082500" cy="34332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Palatino"/>
              <a:buChar char="●"/>
            </a:pPr>
            <a:r>
              <a:rPr lang="en-US">
                <a:latin typeface="Palatino"/>
                <a:ea typeface="Palatino"/>
                <a:cs typeface="Palatino"/>
                <a:sym typeface="Palatino"/>
              </a:rPr>
              <a:t>Competitors:  McDonald, Panera Bread, Dunkin Donut</a:t>
            </a:r>
            <a:endParaRPr>
              <a:latin typeface="Palatino"/>
              <a:ea typeface="Palatino"/>
              <a:cs typeface="Palatino"/>
              <a:sym typeface="Palatino"/>
            </a:endParaRPr>
          </a:p>
          <a:p>
            <a:pPr marL="0" lvl="0" indent="0" algn="l" rtl="0">
              <a:spcBef>
                <a:spcPts val="0"/>
              </a:spcBef>
              <a:spcAft>
                <a:spcPts val="0"/>
              </a:spcAft>
              <a:buNone/>
            </a:pPr>
            <a:endParaRPr>
              <a:latin typeface="Palatino"/>
              <a:ea typeface="Palatino"/>
              <a:cs typeface="Palatino"/>
              <a:sym typeface="Palatino"/>
            </a:endParaRPr>
          </a:p>
          <a:p>
            <a:pPr marL="457200" lvl="0" indent="-317500" algn="l" rtl="0">
              <a:spcBef>
                <a:spcPts val="0"/>
              </a:spcBef>
              <a:spcAft>
                <a:spcPts val="0"/>
              </a:spcAft>
              <a:buSzPts val="1400"/>
              <a:buFont typeface="Palatino"/>
              <a:buChar char="●"/>
            </a:pPr>
            <a:r>
              <a:rPr lang="en-US">
                <a:latin typeface="Palatino"/>
                <a:ea typeface="Palatino"/>
                <a:cs typeface="Palatino"/>
                <a:sym typeface="Palatino"/>
              </a:rPr>
              <a:t>Industry size:  t</a:t>
            </a:r>
            <a:r>
              <a:rPr lang="en-US">
                <a:solidFill>
                  <a:srgbClr val="444444"/>
                </a:solidFill>
                <a:highlight>
                  <a:srgbClr val="FFFFFF"/>
                </a:highlight>
                <a:latin typeface="Palatino"/>
                <a:ea typeface="Palatino"/>
                <a:cs typeface="Palatino"/>
                <a:sym typeface="Palatino"/>
              </a:rPr>
              <a:t>he United States coffee shop industry reached $47.5 billion in 2019, showing a growth of 3.3 percent from the previous year.</a:t>
            </a:r>
            <a:endParaRPr>
              <a:solidFill>
                <a:srgbClr val="444444"/>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444444"/>
              </a:solidFill>
              <a:highlight>
                <a:srgbClr val="FFFFFF"/>
              </a:highlight>
              <a:latin typeface="Palatino"/>
              <a:ea typeface="Palatino"/>
              <a:cs typeface="Palatino"/>
              <a:sym typeface="Palatino"/>
            </a:endParaRPr>
          </a:p>
          <a:p>
            <a:pPr marL="457200" lvl="0" indent="-317500" algn="l" rtl="0">
              <a:spcBef>
                <a:spcPts val="0"/>
              </a:spcBef>
              <a:spcAft>
                <a:spcPts val="0"/>
              </a:spcAft>
              <a:buClr>
                <a:srgbClr val="444444"/>
              </a:buClr>
              <a:buSzPts val="1400"/>
              <a:buFont typeface="Palatino"/>
              <a:buChar char="●"/>
            </a:pPr>
            <a:r>
              <a:rPr lang="en-US">
                <a:solidFill>
                  <a:srgbClr val="222222"/>
                </a:solidFill>
                <a:highlight>
                  <a:srgbClr val="FFFFFF"/>
                </a:highlight>
                <a:latin typeface="Palatino"/>
                <a:ea typeface="Palatino"/>
                <a:cs typeface="Palatino"/>
                <a:sym typeface="Palatino"/>
              </a:rPr>
              <a:t>Industry driving forces:  competitive rivalry, bargaining power of customers, and threat of substitutes</a:t>
            </a:r>
            <a:endParaRPr>
              <a:solidFill>
                <a:srgbClr val="222222"/>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222222"/>
              </a:solidFill>
              <a:highlight>
                <a:srgbClr val="FFFFFF"/>
              </a:highlight>
              <a:latin typeface="Palatino"/>
              <a:ea typeface="Palatino"/>
              <a:cs typeface="Palatino"/>
              <a:sym typeface="Palatino"/>
            </a:endParaRPr>
          </a:p>
          <a:p>
            <a:pPr marL="457200" lvl="0" indent="-317500" algn="l" rtl="0">
              <a:spcBef>
                <a:spcPts val="0"/>
              </a:spcBef>
              <a:spcAft>
                <a:spcPts val="0"/>
              </a:spcAft>
              <a:buClr>
                <a:srgbClr val="222222"/>
              </a:buClr>
              <a:buSzPts val="1400"/>
              <a:buFont typeface="Palatino"/>
              <a:buChar char="●"/>
            </a:pPr>
            <a:r>
              <a:rPr lang="en-US">
                <a:solidFill>
                  <a:srgbClr val="222222"/>
                </a:solidFill>
                <a:highlight>
                  <a:srgbClr val="FFFFFF"/>
                </a:highlight>
                <a:latin typeface="Palatino"/>
                <a:ea typeface="Palatino"/>
                <a:cs typeface="Palatino"/>
                <a:sym typeface="Palatino"/>
              </a:rPr>
              <a:t>Industry critical success factors:  products, customers, employees, and marketing</a:t>
            </a:r>
            <a:endParaRPr>
              <a:solidFill>
                <a:srgbClr val="222222"/>
              </a:solidFill>
              <a:highlight>
                <a:srgbClr val="FFFFFF"/>
              </a:highlight>
              <a:latin typeface="Palatino"/>
              <a:ea typeface="Palatino"/>
              <a:cs typeface="Palatino"/>
              <a:sym typeface="Palatino"/>
            </a:endParaRPr>
          </a:p>
          <a:p>
            <a:pPr marL="457200" lvl="0" indent="0" algn="l" rtl="0">
              <a:spcBef>
                <a:spcPts val="0"/>
              </a:spcBef>
              <a:spcAft>
                <a:spcPts val="0"/>
              </a:spcAft>
              <a:buNone/>
            </a:pPr>
            <a:endParaRPr>
              <a:latin typeface="Palatino"/>
              <a:ea typeface="Palatino"/>
              <a:cs typeface="Palatino"/>
              <a:sym typeface="Palatin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g78e730e72e_1_0"/>
          <p:cNvPicPr preferRelativeResize="0"/>
          <p:nvPr/>
        </p:nvPicPr>
        <p:blipFill>
          <a:blip r:embed="rId3">
            <a:alphaModFix/>
          </a:blip>
          <a:stretch>
            <a:fillRect/>
          </a:stretch>
        </p:blipFill>
        <p:spPr>
          <a:xfrm>
            <a:off x="8281777" y="4339975"/>
            <a:ext cx="738650" cy="738650"/>
          </a:xfrm>
          <a:prstGeom prst="rect">
            <a:avLst/>
          </a:prstGeom>
          <a:noFill/>
          <a:ln>
            <a:noFill/>
          </a:ln>
        </p:spPr>
      </p:pic>
      <p:sp>
        <p:nvSpPr>
          <p:cNvPr id="128" name="Google Shape;128;g78e730e72e_1_0"/>
          <p:cNvSpPr txBox="1">
            <a:spLocks noGrp="1"/>
          </p:cNvSpPr>
          <p:nvPr>
            <p:ph type="title"/>
          </p:nvPr>
        </p:nvSpPr>
        <p:spPr>
          <a:xfrm>
            <a:off x="852600" y="0"/>
            <a:ext cx="7438800" cy="7386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a:solidFill>
                  <a:srgbClr val="38761D"/>
                </a:solidFill>
                <a:latin typeface="Palatino"/>
                <a:ea typeface="Palatino"/>
                <a:cs typeface="Palatino"/>
                <a:sym typeface="Palatino"/>
              </a:rPr>
              <a:t>Industry Map of Ready to Drink Coffee Retails </a:t>
            </a:r>
            <a:endParaRPr>
              <a:solidFill>
                <a:srgbClr val="38761D"/>
              </a:solidFill>
              <a:latin typeface="Palatino"/>
              <a:ea typeface="Palatino"/>
              <a:cs typeface="Palatino"/>
              <a:sym typeface="Palatino"/>
            </a:endParaRPr>
          </a:p>
          <a:p>
            <a:pPr marL="0" lvl="0" indent="0" algn="ctr" rtl="0">
              <a:spcBef>
                <a:spcPts val="0"/>
              </a:spcBef>
              <a:spcAft>
                <a:spcPts val="0"/>
              </a:spcAft>
              <a:buNone/>
            </a:pPr>
            <a:endParaRPr>
              <a:latin typeface="Palatino"/>
              <a:ea typeface="Palatino"/>
              <a:cs typeface="Palatino"/>
              <a:sym typeface="Palatino"/>
            </a:endParaRPr>
          </a:p>
          <a:p>
            <a:pPr marL="0" lvl="0" indent="0" algn="ctr" rtl="0">
              <a:spcBef>
                <a:spcPts val="0"/>
              </a:spcBef>
              <a:spcAft>
                <a:spcPts val="0"/>
              </a:spcAft>
              <a:buNone/>
            </a:pPr>
            <a:endParaRPr>
              <a:latin typeface="Palatino"/>
              <a:ea typeface="Palatino"/>
              <a:cs typeface="Palatino"/>
              <a:sym typeface="Palatino"/>
            </a:endParaRPr>
          </a:p>
        </p:txBody>
      </p:sp>
      <p:pic>
        <p:nvPicPr>
          <p:cNvPr id="129" name="Google Shape;129;g78e730e72e_1_0"/>
          <p:cNvPicPr preferRelativeResize="0"/>
          <p:nvPr/>
        </p:nvPicPr>
        <p:blipFill>
          <a:blip r:embed="rId4">
            <a:alphaModFix/>
          </a:blip>
          <a:stretch>
            <a:fillRect/>
          </a:stretch>
        </p:blipFill>
        <p:spPr>
          <a:xfrm>
            <a:off x="152400" y="574300"/>
            <a:ext cx="8129375" cy="439005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6bc836f9db_0_91"/>
          <p:cNvSpPr txBox="1">
            <a:spLocks noGrp="1"/>
          </p:cNvSpPr>
          <p:nvPr>
            <p:ph type="title"/>
          </p:nvPr>
        </p:nvSpPr>
        <p:spPr>
          <a:xfrm>
            <a:off x="1604800" y="0"/>
            <a:ext cx="7688700" cy="535200"/>
          </a:xfrm>
          <a:prstGeom prst="rect">
            <a:avLst/>
          </a:prstGeom>
          <a:noFill/>
          <a:ln>
            <a:noFill/>
          </a:ln>
        </p:spPr>
        <p:txBody>
          <a:bodyPr spcFirstLastPara="1" wrap="square" lIns="32750" tIns="32750" rIns="32750" bIns="32750" anchor="ctr" anchorCtr="0">
            <a:noAutofit/>
          </a:bodyPr>
          <a:lstStyle/>
          <a:p>
            <a:pPr marL="0" lvl="0" indent="0" algn="l" rtl="0">
              <a:lnSpc>
                <a:spcPct val="100000"/>
              </a:lnSpc>
              <a:spcBef>
                <a:spcPts val="0"/>
              </a:spcBef>
              <a:spcAft>
                <a:spcPts val="0"/>
              </a:spcAft>
              <a:buSzPts val="1200"/>
              <a:buNone/>
            </a:pPr>
            <a:r>
              <a:rPr lang="en-US" sz="2400">
                <a:latin typeface="Palatino"/>
                <a:ea typeface="Palatino"/>
                <a:cs typeface="Palatino"/>
                <a:sym typeface="Palatino"/>
              </a:rPr>
              <a:t>Porter’s 5 Forces - Threat of Entry </a:t>
            </a:r>
            <a:endParaRPr sz="2400">
              <a:latin typeface="Palatino"/>
              <a:ea typeface="Palatino"/>
              <a:cs typeface="Palatino"/>
              <a:sym typeface="Palatino"/>
            </a:endParaRPr>
          </a:p>
        </p:txBody>
      </p:sp>
      <p:pic>
        <p:nvPicPr>
          <p:cNvPr id="135" name="Google Shape;135;g6bc836f9db_0_91"/>
          <p:cNvPicPr preferRelativeResize="0"/>
          <p:nvPr/>
        </p:nvPicPr>
        <p:blipFill>
          <a:blip r:embed="rId3">
            <a:alphaModFix/>
          </a:blip>
          <a:stretch>
            <a:fillRect/>
          </a:stretch>
        </p:blipFill>
        <p:spPr>
          <a:xfrm>
            <a:off x="8281777" y="72775"/>
            <a:ext cx="738650" cy="738650"/>
          </a:xfrm>
          <a:prstGeom prst="rect">
            <a:avLst/>
          </a:prstGeom>
          <a:noFill/>
          <a:ln>
            <a:noFill/>
          </a:ln>
        </p:spPr>
      </p:pic>
      <p:graphicFrame>
        <p:nvGraphicFramePr>
          <p:cNvPr id="136" name="Google Shape;136;g6bc836f9db_0_91"/>
          <p:cNvGraphicFramePr/>
          <p:nvPr/>
        </p:nvGraphicFramePr>
        <p:xfrm>
          <a:off x="40675" y="78010"/>
          <a:ext cx="9144000" cy="5046650"/>
        </p:xfrm>
        <a:graphic>
          <a:graphicData uri="http://schemas.openxmlformats.org/drawingml/2006/table">
            <a:tbl>
              <a:tblPr>
                <a:noFill/>
                <a:tableStyleId>{E47524D7-2335-4AB9-8CF1-0D968FAC3876}</a:tableStyleId>
              </a:tblPr>
              <a:tblGrid>
                <a:gridCol w="1339975">
                  <a:extLst>
                    <a:ext uri="{9D8B030D-6E8A-4147-A177-3AD203B41FA5}">
                      <a16:colId xmlns="" xmlns:a16="http://schemas.microsoft.com/office/drawing/2014/main" val="20000"/>
                    </a:ext>
                  </a:extLst>
                </a:gridCol>
                <a:gridCol w="2363225">
                  <a:extLst>
                    <a:ext uri="{9D8B030D-6E8A-4147-A177-3AD203B41FA5}">
                      <a16:colId xmlns="" xmlns:a16="http://schemas.microsoft.com/office/drawing/2014/main" val="20001"/>
                    </a:ext>
                  </a:extLst>
                </a:gridCol>
                <a:gridCol w="2878375">
                  <a:extLst>
                    <a:ext uri="{9D8B030D-6E8A-4147-A177-3AD203B41FA5}">
                      <a16:colId xmlns="" xmlns:a16="http://schemas.microsoft.com/office/drawing/2014/main" val="20002"/>
                    </a:ext>
                  </a:extLst>
                </a:gridCol>
                <a:gridCol w="2562425">
                  <a:extLst>
                    <a:ext uri="{9D8B030D-6E8A-4147-A177-3AD203B41FA5}">
                      <a16:colId xmlns="" xmlns:a16="http://schemas.microsoft.com/office/drawing/2014/main" val="20003"/>
                    </a:ext>
                  </a:extLst>
                </a:gridCol>
              </a:tblGrid>
              <a:tr h="846825">
                <a:tc>
                  <a:txBody>
                    <a:bodyPr/>
                    <a:lstStyle/>
                    <a:p>
                      <a:pPr marL="0" lvl="0" indent="0" algn="ctr" rtl="0">
                        <a:spcBef>
                          <a:spcPts val="0"/>
                        </a:spcBef>
                        <a:spcAft>
                          <a:spcPts val="0"/>
                        </a:spcAft>
                        <a:buClr>
                          <a:srgbClr val="000000"/>
                        </a:buClr>
                        <a:buSzPts val="1200"/>
                        <a:buFont typeface="Arial"/>
                        <a:buNone/>
                      </a:pPr>
                      <a:r>
                        <a:rPr lang="en-US" b="1">
                          <a:solidFill>
                            <a:schemeClr val="dk2"/>
                          </a:solidFill>
                          <a:latin typeface="Palatino"/>
                          <a:ea typeface="Palatino"/>
                          <a:cs typeface="Palatino"/>
                          <a:sym typeface="Palatino"/>
                        </a:rPr>
                        <a:t>Overall: </a:t>
                      </a:r>
                      <a:r>
                        <a:rPr lang="en-US" b="1">
                          <a:solidFill>
                            <a:schemeClr val="dk2"/>
                          </a:solidFill>
                          <a:highlight>
                            <a:srgbClr val="FFFF00"/>
                          </a:highlight>
                          <a:latin typeface="Palatino"/>
                          <a:ea typeface="Palatino"/>
                          <a:cs typeface="Palatino"/>
                          <a:sym typeface="Palatino"/>
                        </a:rPr>
                        <a:t>(Moderate Force)</a:t>
                      </a:r>
                      <a:endParaRPr b="1">
                        <a:highlight>
                          <a:srgbClr val="FFFF00"/>
                        </a:highlight>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Issue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Impact on the company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Implication for strategy</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extLst>
                  <a:ext uri="{0D108BD9-81ED-4DB2-BD59-A6C34878D82A}">
                    <a16:rowId xmlns="" xmlns:a16="http://schemas.microsoft.com/office/drawing/2014/main" val="10000"/>
                  </a:ext>
                </a:extLst>
              </a:tr>
              <a:tr h="1284150">
                <a:tc>
                  <a:txBody>
                    <a:bodyPr/>
                    <a:lstStyle/>
                    <a:p>
                      <a:pPr marL="0" lvl="0" indent="0" algn="ctr" rtl="0">
                        <a:spcBef>
                          <a:spcPts val="0"/>
                        </a:spcBef>
                        <a:spcAft>
                          <a:spcPts val="0"/>
                        </a:spcAft>
                        <a:buNone/>
                      </a:pPr>
                      <a:r>
                        <a:rPr lang="en-US">
                          <a:latin typeface="Palatino"/>
                          <a:ea typeface="Palatino"/>
                          <a:cs typeface="Palatino"/>
                          <a:sym typeface="Palatino"/>
                        </a:rPr>
                        <a:t>Moderate</a:t>
                      </a:r>
                      <a:endParaRPr>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Cost of doing business</a:t>
                      </a:r>
                      <a:endParaRPr>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Variability of the actual cost of establishing and maintaining operations in the coffeehouse industry</a:t>
                      </a:r>
                      <a:endParaRPr>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Cost of operating a small coffeehouse is lower compared to the cost of operating a coffeehouse chain</a:t>
                      </a:r>
                      <a:endParaRPr>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 xmlns:a16="http://schemas.microsoft.com/office/drawing/2014/main" val="10001"/>
                  </a:ext>
                </a:extLst>
              </a:tr>
              <a:tr h="846825">
                <a:tc>
                  <a:txBody>
                    <a:bodyPr/>
                    <a:lstStyle/>
                    <a:p>
                      <a:pPr marL="0" lvl="0" indent="0" algn="ctr" rtl="0">
                        <a:spcBef>
                          <a:spcPts val="0"/>
                        </a:spcBef>
                        <a:spcAft>
                          <a:spcPts val="0"/>
                        </a:spcAft>
                        <a:buNone/>
                      </a:pPr>
                      <a:r>
                        <a:rPr lang="en-US">
                          <a:latin typeface="Palatino"/>
                          <a:ea typeface="Palatino"/>
                          <a:cs typeface="Palatino"/>
                          <a:sym typeface="Palatino"/>
                        </a:rPr>
                        <a:t>Moderate</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Supply chain cost</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Smaller cafes have lower supply needs</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external factors enable smaller firms to do business against starbucks</a:t>
                      </a: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2"/>
                  </a:ext>
                </a:extLst>
              </a:tr>
              <a:tr h="628150">
                <a:tc>
                  <a:txBody>
                    <a:bodyPr/>
                    <a:lstStyle/>
                    <a:p>
                      <a:pPr marL="0" lvl="0" indent="0" algn="ctr" rtl="0">
                        <a:spcBef>
                          <a:spcPts val="0"/>
                        </a:spcBef>
                        <a:spcAft>
                          <a:spcPts val="0"/>
                        </a:spcAft>
                        <a:buNone/>
                      </a:pPr>
                      <a:r>
                        <a:rPr lang="en-US">
                          <a:latin typeface="Palatino"/>
                          <a:ea typeface="Palatino"/>
                          <a:cs typeface="Palatino"/>
                          <a:sym typeface="Palatino"/>
                        </a:rPr>
                        <a:t>Weak</a:t>
                      </a:r>
                      <a:endParaRPr>
                        <a:latin typeface="Palatino"/>
                        <a:ea typeface="Palatino"/>
                        <a:cs typeface="Palatino"/>
                        <a:sym typeface="Palatino"/>
                      </a:endParaRPr>
                    </a:p>
                  </a:txBody>
                  <a:tcPr marL="91425" marR="91425" marT="91425" marB="91425">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Cost of brand development</a:t>
                      </a:r>
                      <a:endParaRPr>
                        <a:latin typeface="Palatino"/>
                        <a:ea typeface="Palatino"/>
                        <a:cs typeface="Palatino"/>
                        <a:sym typeface="Palatino"/>
                      </a:endParaRPr>
                    </a:p>
                  </a:txBody>
                  <a:tcPr marL="91425" marR="91425" marT="91425" marB="91425">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Brand development is costly</a:t>
                      </a:r>
                      <a:endParaRPr>
                        <a:latin typeface="Palatino"/>
                        <a:ea typeface="Palatino"/>
                        <a:cs typeface="Palatino"/>
                        <a:sym typeface="Palatino"/>
                      </a:endParaRPr>
                    </a:p>
                  </a:txBody>
                  <a:tcPr marL="91425" marR="91425" marT="91425" marB="91425">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Reduces the threat of substitution</a:t>
                      </a:r>
                      <a:endParaRPr>
                        <a:latin typeface="Palatino"/>
                        <a:ea typeface="Palatino"/>
                        <a:cs typeface="Palatino"/>
                        <a:sym typeface="Palatino"/>
                      </a:endParaRPr>
                    </a:p>
                  </a:txBody>
                  <a:tcPr marL="91425" marR="91425" marT="91425" marB="91425">
                    <a:solidFill>
                      <a:srgbClr val="000000">
                        <a:alpha val="0"/>
                      </a:srgbClr>
                    </a:solidFill>
                  </a:tcPr>
                </a:tc>
                <a:extLst>
                  <a:ext uri="{0D108BD9-81ED-4DB2-BD59-A6C34878D82A}">
                    <a16:rowId xmlns="" xmlns:a16="http://schemas.microsoft.com/office/drawing/2014/main" val="10003"/>
                  </a:ext>
                </a:extLst>
              </a:tr>
              <a:tr h="1027250">
                <a:tc>
                  <a:txBody>
                    <a:bodyPr/>
                    <a:lstStyle/>
                    <a:p>
                      <a:pPr marL="0" lvl="0" indent="0" algn="ctr" rtl="0">
                        <a:spcBef>
                          <a:spcPts val="0"/>
                        </a:spcBef>
                        <a:spcAft>
                          <a:spcPts val="0"/>
                        </a:spcAft>
                        <a:buNone/>
                      </a:pPr>
                      <a:r>
                        <a:rPr lang="en-US">
                          <a:latin typeface="Palatino"/>
                          <a:ea typeface="Palatino"/>
                          <a:cs typeface="Palatino"/>
                          <a:sym typeface="Palatino"/>
                        </a:rPr>
                        <a:t>Moderate</a:t>
                      </a:r>
                      <a:endParaRPr>
                        <a:latin typeface="Palatino"/>
                        <a:ea typeface="Palatino"/>
                        <a:cs typeface="Palatino"/>
                        <a:sym typeface="Palatino"/>
                      </a:endParaRPr>
                    </a:p>
                  </a:txBody>
                  <a:tcPr marL="91425" marR="91425" marT="91425" marB="91425">
                    <a:solidFill>
                      <a:srgbClr val="000000">
                        <a:alpha val="0"/>
                      </a:srgbClr>
                    </a:solidFill>
                  </a:tcPr>
                </a:tc>
                <a:tc>
                  <a:txBody>
                    <a:bodyPr/>
                    <a:lstStyle/>
                    <a:p>
                      <a:pPr marL="0" lvl="0" indent="0" algn="ctr" rtl="0">
                        <a:spcBef>
                          <a:spcPts val="0"/>
                        </a:spcBef>
                        <a:spcAft>
                          <a:spcPts val="0"/>
                        </a:spcAft>
                        <a:buNone/>
                      </a:pPr>
                      <a:r>
                        <a:rPr lang="en-US">
                          <a:solidFill>
                            <a:srgbClr val="3A3A3A"/>
                          </a:solidFill>
                          <a:highlight>
                            <a:srgbClr val="FFFFFF"/>
                          </a:highlight>
                          <a:latin typeface="Palatino"/>
                          <a:ea typeface="Palatino"/>
                          <a:cs typeface="Palatino"/>
                          <a:sym typeface="Palatino"/>
                        </a:rPr>
                        <a:t>New entrants can compete with brands like Starbucks at local level</a:t>
                      </a:r>
                      <a:endParaRPr>
                        <a:latin typeface="Palatino"/>
                        <a:ea typeface="Palatino"/>
                        <a:cs typeface="Palatino"/>
                        <a:sym typeface="Palatino"/>
                      </a:endParaRPr>
                    </a:p>
                  </a:txBody>
                  <a:tcPr marL="91425" marR="91425" marT="91425" marB="91425">
                    <a:solidFill>
                      <a:srgbClr val="000000">
                        <a:alpha val="0"/>
                      </a:srgbClr>
                    </a:solidFill>
                  </a:tcPr>
                </a:tc>
                <a:tc>
                  <a:txBody>
                    <a:bodyPr/>
                    <a:lstStyle/>
                    <a:p>
                      <a:pPr marL="0" lvl="0" indent="0" algn="ctr" rtl="0">
                        <a:spcBef>
                          <a:spcPts val="0"/>
                        </a:spcBef>
                        <a:spcAft>
                          <a:spcPts val="0"/>
                        </a:spcAft>
                        <a:buNone/>
                      </a:pPr>
                      <a:r>
                        <a:rPr lang="en-US">
                          <a:solidFill>
                            <a:srgbClr val="3A3A3A"/>
                          </a:solidFill>
                          <a:highlight>
                            <a:srgbClr val="FFFFFF"/>
                          </a:highlight>
                          <a:latin typeface="Palatino"/>
                          <a:ea typeface="Palatino"/>
                          <a:cs typeface="Palatino"/>
                          <a:sym typeface="Palatino"/>
                        </a:rPr>
                        <a:t>the barriers are not very high and the initial investment to start a coffee brand is not high</a:t>
                      </a:r>
                      <a:endParaRPr>
                        <a:latin typeface="Palatino"/>
                        <a:ea typeface="Palatino"/>
                        <a:cs typeface="Palatino"/>
                        <a:sym typeface="Palatino"/>
                      </a:endParaRPr>
                    </a:p>
                  </a:txBody>
                  <a:tcPr marL="91425" marR="91425" marT="91425" marB="91425">
                    <a:solidFill>
                      <a:srgbClr val="000000">
                        <a:alpha val="0"/>
                      </a:srgbClr>
                    </a:solidFill>
                  </a:tcPr>
                </a:tc>
                <a:tc>
                  <a:txBody>
                    <a:bodyPr/>
                    <a:lstStyle/>
                    <a:p>
                      <a:pPr marL="0" lvl="0" indent="0" algn="ctr" rtl="0">
                        <a:spcBef>
                          <a:spcPts val="0"/>
                        </a:spcBef>
                        <a:spcAft>
                          <a:spcPts val="0"/>
                        </a:spcAft>
                        <a:buNone/>
                      </a:pPr>
                      <a:r>
                        <a:rPr lang="en-US">
                          <a:solidFill>
                            <a:srgbClr val="3A3A3A"/>
                          </a:solidFill>
                          <a:highlight>
                            <a:srgbClr val="FFFFFF"/>
                          </a:highlight>
                          <a:latin typeface="Palatino"/>
                          <a:ea typeface="Palatino"/>
                          <a:cs typeface="Palatino"/>
                          <a:sym typeface="Palatino"/>
                        </a:rPr>
                        <a:t>the new brands can attract customers using lower prices</a:t>
                      </a:r>
                      <a:endParaRPr>
                        <a:latin typeface="Palatino"/>
                        <a:ea typeface="Palatino"/>
                        <a:cs typeface="Palatino"/>
                        <a:sym typeface="Palatino"/>
                      </a:endParaRPr>
                    </a:p>
                  </a:txBody>
                  <a:tcPr marL="91425" marR="91425" marT="91425" marB="91425">
                    <a:solidFill>
                      <a:srgbClr val="000000">
                        <a:alpha val="0"/>
                      </a:srgbClr>
                    </a:solidFill>
                  </a:tcPr>
                </a:tc>
                <a:extLst>
                  <a:ext uri="{0D108BD9-81ED-4DB2-BD59-A6C34878D82A}">
                    <a16:rowId xmlns="" xmlns:a16="http://schemas.microsoft.com/office/drawing/2014/main" val="10004"/>
                  </a:ext>
                </a:extLst>
              </a:tr>
              <a:tr h="413450">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 xmlns:a16="http://schemas.microsoft.com/office/drawing/2014/main" val="100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75bd9a8557_1_0"/>
          <p:cNvSpPr txBox="1">
            <a:spLocks noGrp="1"/>
          </p:cNvSpPr>
          <p:nvPr>
            <p:ph type="title"/>
          </p:nvPr>
        </p:nvSpPr>
        <p:spPr>
          <a:xfrm>
            <a:off x="1455300" y="0"/>
            <a:ext cx="7688700" cy="535200"/>
          </a:xfrm>
          <a:prstGeom prst="rect">
            <a:avLst/>
          </a:prstGeom>
          <a:noFill/>
          <a:ln>
            <a:noFill/>
          </a:ln>
        </p:spPr>
        <p:txBody>
          <a:bodyPr spcFirstLastPara="1" wrap="square" lIns="32750" tIns="32750" rIns="32750" bIns="32750" anchor="ctr" anchorCtr="0">
            <a:noAutofit/>
          </a:bodyPr>
          <a:lstStyle/>
          <a:p>
            <a:pPr marL="0" lvl="0" indent="0" algn="l" rtl="0">
              <a:lnSpc>
                <a:spcPct val="100000"/>
              </a:lnSpc>
              <a:spcBef>
                <a:spcPts val="0"/>
              </a:spcBef>
              <a:spcAft>
                <a:spcPts val="0"/>
              </a:spcAft>
              <a:buSzPts val="1200"/>
              <a:buNone/>
            </a:pPr>
            <a:r>
              <a:rPr lang="en-US" sz="2400">
                <a:latin typeface="Palatino"/>
                <a:ea typeface="Palatino"/>
                <a:cs typeface="Palatino"/>
                <a:sym typeface="Palatino"/>
              </a:rPr>
              <a:t>Porter’s 5 Forces - Threat of Substitute </a:t>
            </a:r>
            <a:endParaRPr sz="2400">
              <a:highlight>
                <a:srgbClr val="FFFF00"/>
              </a:highlight>
              <a:latin typeface="Palatino"/>
              <a:ea typeface="Palatino"/>
              <a:cs typeface="Palatino"/>
              <a:sym typeface="Palatino"/>
            </a:endParaRPr>
          </a:p>
        </p:txBody>
      </p:sp>
      <p:pic>
        <p:nvPicPr>
          <p:cNvPr id="142" name="Google Shape;142;g75bd9a8557_1_0"/>
          <p:cNvPicPr preferRelativeResize="0"/>
          <p:nvPr/>
        </p:nvPicPr>
        <p:blipFill>
          <a:blip r:embed="rId3">
            <a:alphaModFix/>
          </a:blip>
          <a:stretch>
            <a:fillRect/>
          </a:stretch>
        </p:blipFill>
        <p:spPr>
          <a:xfrm>
            <a:off x="8281777" y="72775"/>
            <a:ext cx="738650" cy="738650"/>
          </a:xfrm>
          <a:prstGeom prst="rect">
            <a:avLst/>
          </a:prstGeom>
          <a:noFill/>
          <a:ln>
            <a:noFill/>
          </a:ln>
        </p:spPr>
      </p:pic>
      <p:graphicFrame>
        <p:nvGraphicFramePr>
          <p:cNvPr id="143" name="Google Shape;143;g75bd9a8557_1_0"/>
          <p:cNvGraphicFramePr/>
          <p:nvPr/>
        </p:nvGraphicFramePr>
        <p:xfrm>
          <a:off x="0" y="535200"/>
          <a:ext cx="9144000" cy="5104090"/>
        </p:xfrm>
        <a:graphic>
          <a:graphicData uri="http://schemas.openxmlformats.org/drawingml/2006/table">
            <a:tbl>
              <a:tblPr>
                <a:noFill/>
                <a:tableStyleId>{E47524D7-2335-4AB9-8CF1-0D968FAC3876}</a:tableStyleId>
              </a:tblPr>
              <a:tblGrid>
                <a:gridCol w="1604800">
                  <a:extLst>
                    <a:ext uri="{9D8B030D-6E8A-4147-A177-3AD203B41FA5}">
                      <a16:colId xmlns="" xmlns:a16="http://schemas.microsoft.com/office/drawing/2014/main" val="20000"/>
                    </a:ext>
                  </a:extLst>
                </a:gridCol>
                <a:gridCol w="2453825">
                  <a:extLst>
                    <a:ext uri="{9D8B030D-6E8A-4147-A177-3AD203B41FA5}">
                      <a16:colId xmlns="" xmlns:a16="http://schemas.microsoft.com/office/drawing/2014/main" val="20001"/>
                    </a:ext>
                  </a:extLst>
                </a:gridCol>
                <a:gridCol w="2799375">
                  <a:extLst>
                    <a:ext uri="{9D8B030D-6E8A-4147-A177-3AD203B41FA5}">
                      <a16:colId xmlns="" xmlns:a16="http://schemas.microsoft.com/office/drawing/2014/main" val="20002"/>
                    </a:ext>
                  </a:extLst>
                </a:gridCol>
                <a:gridCol w="2286000">
                  <a:extLst>
                    <a:ext uri="{9D8B030D-6E8A-4147-A177-3AD203B41FA5}">
                      <a16:colId xmlns="" xmlns:a16="http://schemas.microsoft.com/office/drawing/2014/main" val="20003"/>
                    </a:ext>
                  </a:extLst>
                </a:gridCol>
              </a:tblGrid>
              <a:tr h="689475">
                <a:tc>
                  <a:txBody>
                    <a:bodyPr/>
                    <a:lstStyle/>
                    <a:p>
                      <a:pPr marL="0" lvl="0" indent="0" algn="ctr" rtl="0">
                        <a:spcBef>
                          <a:spcPts val="0"/>
                        </a:spcBef>
                        <a:spcAft>
                          <a:spcPts val="0"/>
                        </a:spcAft>
                        <a:buClr>
                          <a:srgbClr val="000000"/>
                        </a:buClr>
                        <a:buSzPts val="1200"/>
                        <a:buFont typeface="Arial"/>
                        <a:buNone/>
                      </a:pPr>
                      <a:r>
                        <a:rPr lang="en-US" b="1">
                          <a:solidFill>
                            <a:schemeClr val="dk2"/>
                          </a:solidFill>
                          <a:latin typeface="Palatino"/>
                          <a:ea typeface="Palatino"/>
                          <a:cs typeface="Palatino"/>
                          <a:sym typeface="Palatino"/>
                        </a:rPr>
                        <a:t>Overall: </a:t>
                      </a:r>
                      <a:endParaRPr b="1">
                        <a:solidFill>
                          <a:schemeClr val="dk2"/>
                        </a:solidFill>
                        <a:latin typeface="Palatino"/>
                        <a:ea typeface="Palatino"/>
                        <a:cs typeface="Palatino"/>
                        <a:sym typeface="Palatino"/>
                      </a:endParaRPr>
                    </a:p>
                    <a:p>
                      <a:pPr marL="0" lvl="0" indent="0" algn="ctr" rtl="0">
                        <a:spcBef>
                          <a:spcPts val="0"/>
                        </a:spcBef>
                        <a:spcAft>
                          <a:spcPts val="0"/>
                        </a:spcAft>
                        <a:buClr>
                          <a:srgbClr val="000000"/>
                        </a:buClr>
                        <a:buSzPts val="1200"/>
                        <a:buFont typeface="Arial"/>
                        <a:buNone/>
                      </a:pPr>
                      <a:r>
                        <a:rPr lang="en-US" b="1">
                          <a:solidFill>
                            <a:schemeClr val="dk2"/>
                          </a:solidFill>
                          <a:highlight>
                            <a:srgbClr val="FFFF00"/>
                          </a:highlight>
                          <a:latin typeface="Palatino"/>
                          <a:ea typeface="Palatino"/>
                          <a:cs typeface="Palatino"/>
                          <a:sym typeface="Palatino"/>
                        </a:rPr>
                        <a:t>(Strong Force)</a:t>
                      </a:r>
                      <a:endParaRPr b="1">
                        <a:highlight>
                          <a:srgbClr val="FFFF00"/>
                        </a:highlight>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Issue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Impact on the company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Implication for strategy</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extLst>
                  <a:ext uri="{0D108BD9-81ED-4DB2-BD59-A6C34878D82A}">
                    <a16:rowId xmlns="" xmlns:a16="http://schemas.microsoft.com/office/drawing/2014/main" val="10000"/>
                  </a:ext>
                </a:extLst>
              </a:tr>
              <a:tr h="746850">
                <a:tc>
                  <a:txBody>
                    <a:bodyPr/>
                    <a:lstStyle/>
                    <a:p>
                      <a:pPr marL="0" lvl="0" indent="0" algn="ctr" rtl="0">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High substitute availability</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Substitute have strong potential to negative impact Starbucks business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High availability substitutes makes it easy for consumers to buy substitutes instead of Starbucks products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extLst>
                  <a:ext uri="{0D108BD9-81ED-4DB2-BD59-A6C34878D82A}">
                    <a16:rowId xmlns="" xmlns:a16="http://schemas.microsoft.com/office/drawing/2014/main" val="10001"/>
                  </a:ext>
                </a:extLst>
              </a:tr>
              <a:tr h="696175">
                <a:tc>
                  <a:txBody>
                    <a:bodyPr/>
                    <a:lstStyle/>
                    <a:p>
                      <a:pPr marL="0" lvl="0" indent="0" algn="ctr" rtl="0">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Low switching costs</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low switching costs further strengthen the threat for substitutes</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It is easy for consumers to buy substitutes instead of Starbucks products</a:t>
                      </a:r>
                      <a:endParaRPr>
                        <a:latin typeface="Palatino"/>
                        <a:ea typeface="Palatino"/>
                        <a:cs typeface="Palatino"/>
                        <a:sym typeface="Palatino"/>
                      </a:endParaRPr>
                    </a:p>
                  </a:txBody>
                  <a:tcPr marL="91425" marR="91425" marT="91425" marB="91425" anchor="ctr"/>
                </a:tc>
                <a:extLst>
                  <a:ext uri="{0D108BD9-81ED-4DB2-BD59-A6C34878D82A}">
                    <a16:rowId xmlns="" xmlns:a16="http://schemas.microsoft.com/office/drawing/2014/main" val="10002"/>
                  </a:ext>
                </a:extLst>
              </a:tr>
              <a:tr h="696175">
                <a:tc>
                  <a:txBody>
                    <a:bodyPr/>
                    <a:lstStyle/>
                    <a:p>
                      <a:pPr marL="0" lvl="0" indent="0" algn="ctr" rtl="0">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High affordability of substitute products</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Substitute are affordable and cost less than the company’s products</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Threat of substitutes is a high-priority strategic management concern</a:t>
                      </a: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 xmlns:a16="http://schemas.microsoft.com/office/drawing/2014/main" val="10003"/>
                  </a:ext>
                </a:extLst>
              </a:tr>
              <a:tr h="696175">
                <a:tc>
                  <a:txBody>
                    <a:bodyPr/>
                    <a:lstStyle/>
                    <a:p>
                      <a:pPr marL="0" lvl="0" indent="0" algn="ctr" rtl="0">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There are several substitutes available in the market</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solidFill>
                            <a:srgbClr val="3A3A3A"/>
                          </a:solidFill>
                          <a:highlight>
                            <a:srgbClr val="FFFFFF"/>
                          </a:highlight>
                          <a:latin typeface="Palatino"/>
                          <a:ea typeface="Palatino"/>
                          <a:cs typeface="Palatino"/>
                          <a:sym typeface="Palatino"/>
                        </a:rPr>
                        <a:t>there are pubs and restaurants that provide both good ambience and quality products</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 xmlns:a16="http://schemas.microsoft.com/office/drawing/2014/main" val="10004"/>
                  </a:ext>
                </a:extLst>
              </a:tr>
              <a:tr h="696175">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75bd9a8557_1_6"/>
          <p:cNvSpPr txBox="1">
            <a:spLocks noGrp="1"/>
          </p:cNvSpPr>
          <p:nvPr>
            <p:ph type="title"/>
          </p:nvPr>
        </p:nvSpPr>
        <p:spPr>
          <a:xfrm>
            <a:off x="1659000" y="0"/>
            <a:ext cx="7688700" cy="535200"/>
          </a:xfrm>
          <a:prstGeom prst="rect">
            <a:avLst/>
          </a:prstGeom>
          <a:noFill/>
          <a:ln>
            <a:noFill/>
          </a:ln>
        </p:spPr>
        <p:txBody>
          <a:bodyPr spcFirstLastPara="1" wrap="square" lIns="32750" tIns="32750" rIns="32750" bIns="32750" anchor="ctr" anchorCtr="0">
            <a:noAutofit/>
          </a:bodyPr>
          <a:lstStyle/>
          <a:p>
            <a:pPr marL="0" lvl="0" indent="0" algn="l" rtl="0">
              <a:lnSpc>
                <a:spcPct val="100000"/>
              </a:lnSpc>
              <a:spcBef>
                <a:spcPts val="0"/>
              </a:spcBef>
              <a:spcAft>
                <a:spcPts val="0"/>
              </a:spcAft>
              <a:buSzPts val="1200"/>
              <a:buNone/>
            </a:pPr>
            <a:r>
              <a:rPr lang="en-US" sz="2400">
                <a:latin typeface="Palatino"/>
                <a:ea typeface="Palatino"/>
                <a:cs typeface="Palatino"/>
                <a:sym typeface="Palatino"/>
              </a:rPr>
              <a:t>Porter’s 5 Forces - Power of Buyers </a:t>
            </a:r>
            <a:endParaRPr sz="2400">
              <a:highlight>
                <a:srgbClr val="FFFF00"/>
              </a:highlight>
              <a:latin typeface="Palatino"/>
              <a:ea typeface="Palatino"/>
              <a:cs typeface="Palatino"/>
              <a:sym typeface="Palatino"/>
            </a:endParaRPr>
          </a:p>
        </p:txBody>
      </p:sp>
      <p:pic>
        <p:nvPicPr>
          <p:cNvPr id="149" name="Google Shape;149;g75bd9a8557_1_6"/>
          <p:cNvPicPr preferRelativeResize="0"/>
          <p:nvPr/>
        </p:nvPicPr>
        <p:blipFill>
          <a:blip r:embed="rId3">
            <a:alphaModFix/>
          </a:blip>
          <a:stretch>
            <a:fillRect/>
          </a:stretch>
        </p:blipFill>
        <p:spPr>
          <a:xfrm>
            <a:off x="8281777" y="72775"/>
            <a:ext cx="738650" cy="738650"/>
          </a:xfrm>
          <a:prstGeom prst="rect">
            <a:avLst/>
          </a:prstGeom>
          <a:noFill/>
          <a:ln>
            <a:noFill/>
          </a:ln>
        </p:spPr>
      </p:pic>
      <p:graphicFrame>
        <p:nvGraphicFramePr>
          <p:cNvPr id="150" name="Google Shape;150;g75bd9a8557_1_6"/>
          <p:cNvGraphicFramePr/>
          <p:nvPr/>
        </p:nvGraphicFramePr>
        <p:xfrm>
          <a:off x="0" y="495550"/>
          <a:ext cx="9144000" cy="5530810"/>
        </p:xfrm>
        <a:graphic>
          <a:graphicData uri="http://schemas.openxmlformats.org/drawingml/2006/table">
            <a:tbl>
              <a:tblPr>
                <a:noFill/>
                <a:tableStyleId>{E47524D7-2335-4AB9-8CF1-0D968FAC3876}</a:tableStyleId>
              </a:tblPr>
              <a:tblGrid>
                <a:gridCol w="1604800">
                  <a:extLst>
                    <a:ext uri="{9D8B030D-6E8A-4147-A177-3AD203B41FA5}">
                      <a16:colId xmlns="" xmlns:a16="http://schemas.microsoft.com/office/drawing/2014/main" val="20000"/>
                    </a:ext>
                  </a:extLst>
                </a:gridCol>
                <a:gridCol w="2453825">
                  <a:extLst>
                    <a:ext uri="{9D8B030D-6E8A-4147-A177-3AD203B41FA5}">
                      <a16:colId xmlns="" xmlns:a16="http://schemas.microsoft.com/office/drawing/2014/main" val="20001"/>
                    </a:ext>
                  </a:extLst>
                </a:gridCol>
                <a:gridCol w="2799375">
                  <a:extLst>
                    <a:ext uri="{9D8B030D-6E8A-4147-A177-3AD203B41FA5}">
                      <a16:colId xmlns="" xmlns:a16="http://schemas.microsoft.com/office/drawing/2014/main" val="20002"/>
                    </a:ext>
                  </a:extLst>
                </a:gridCol>
                <a:gridCol w="2286000">
                  <a:extLst>
                    <a:ext uri="{9D8B030D-6E8A-4147-A177-3AD203B41FA5}">
                      <a16:colId xmlns="" xmlns:a16="http://schemas.microsoft.com/office/drawing/2014/main" val="20003"/>
                    </a:ext>
                  </a:extLst>
                </a:gridCol>
              </a:tblGrid>
              <a:tr h="689475">
                <a:tc>
                  <a:txBody>
                    <a:bodyPr/>
                    <a:lstStyle/>
                    <a:p>
                      <a:pPr marL="0" lvl="0" indent="0" algn="ctr" rtl="0">
                        <a:lnSpc>
                          <a:spcPct val="100000"/>
                        </a:lnSpc>
                        <a:spcBef>
                          <a:spcPts val="0"/>
                        </a:spcBef>
                        <a:spcAft>
                          <a:spcPts val="0"/>
                        </a:spcAft>
                        <a:buClr>
                          <a:srgbClr val="000000"/>
                        </a:buClr>
                        <a:buSzPts val="1200"/>
                        <a:buFont typeface="Arial"/>
                        <a:buNone/>
                      </a:pPr>
                      <a:r>
                        <a:rPr lang="en-US" b="1">
                          <a:solidFill>
                            <a:schemeClr val="dk2"/>
                          </a:solidFill>
                          <a:latin typeface="Palatino"/>
                          <a:ea typeface="Palatino"/>
                          <a:cs typeface="Palatino"/>
                          <a:sym typeface="Palatino"/>
                        </a:rPr>
                        <a:t>Overall: </a:t>
                      </a:r>
                      <a:endParaRPr b="1">
                        <a:solidFill>
                          <a:schemeClr val="dk2"/>
                        </a:solidFill>
                        <a:latin typeface="Palatino"/>
                        <a:ea typeface="Palatino"/>
                        <a:cs typeface="Palatino"/>
                        <a:sym typeface="Palatino"/>
                      </a:endParaRPr>
                    </a:p>
                    <a:p>
                      <a:pPr marL="0" lvl="0" indent="0" algn="ctr" rtl="0">
                        <a:lnSpc>
                          <a:spcPct val="100000"/>
                        </a:lnSpc>
                        <a:spcBef>
                          <a:spcPts val="0"/>
                        </a:spcBef>
                        <a:spcAft>
                          <a:spcPts val="0"/>
                        </a:spcAft>
                        <a:buClr>
                          <a:srgbClr val="000000"/>
                        </a:buClr>
                        <a:buSzPts val="1200"/>
                        <a:buFont typeface="Arial"/>
                        <a:buNone/>
                      </a:pPr>
                      <a:r>
                        <a:rPr lang="en-US" b="1">
                          <a:solidFill>
                            <a:schemeClr val="dk2"/>
                          </a:solidFill>
                          <a:highlight>
                            <a:srgbClr val="FFFF00"/>
                          </a:highlight>
                          <a:latin typeface="Palatino"/>
                          <a:ea typeface="Palatino"/>
                          <a:cs typeface="Palatino"/>
                          <a:sym typeface="Palatino"/>
                        </a:rPr>
                        <a:t>(Strong Force)</a:t>
                      </a:r>
                      <a:endParaRPr b="1">
                        <a:solidFill>
                          <a:schemeClr val="dk2"/>
                        </a:solidFill>
                        <a:highlight>
                          <a:srgbClr val="FFFF00"/>
                        </a:highlight>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lnSpc>
                          <a:spcPct val="100000"/>
                        </a:lnSpc>
                        <a:spcBef>
                          <a:spcPts val="0"/>
                        </a:spcBef>
                        <a:spcAft>
                          <a:spcPts val="0"/>
                        </a:spcAft>
                        <a:buNone/>
                      </a:pPr>
                      <a:r>
                        <a:rPr lang="en-US" b="1">
                          <a:latin typeface="Palatino"/>
                          <a:ea typeface="Palatino"/>
                          <a:cs typeface="Palatino"/>
                          <a:sym typeface="Palatino"/>
                        </a:rPr>
                        <a:t>Issue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lnSpc>
                          <a:spcPct val="100000"/>
                        </a:lnSpc>
                        <a:spcBef>
                          <a:spcPts val="0"/>
                        </a:spcBef>
                        <a:spcAft>
                          <a:spcPts val="0"/>
                        </a:spcAft>
                        <a:buNone/>
                      </a:pPr>
                      <a:r>
                        <a:rPr lang="en-US" b="1">
                          <a:latin typeface="Palatino"/>
                          <a:ea typeface="Palatino"/>
                          <a:cs typeface="Palatino"/>
                          <a:sym typeface="Palatino"/>
                        </a:rPr>
                        <a:t>Impact on the company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lnSpc>
                          <a:spcPct val="100000"/>
                        </a:lnSpc>
                        <a:spcBef>
                          <a:spcPts val="0"/>
                        </a:spcBef>
                        <a:spcAft>
                          <a:spcPts val="0"/>
                        </a:spcAft>
                        <a:buNone/>
                      </a:pPr>
                      <a:r>
                        <a:rPr lang="en-US" b="1">
                          <a:latin typeface="Palatino"/>
                          <a:ea typeface="Palatino"/>
                          <a:cs typeface="Palatino"/>
                          <a:sym typeface="Palatino"/>
                        </a:rPr>
                        <a:t>Implication for strategy</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extLst>
                  <a:ext uri="{0D108BD9-81ED-4DB2-BD59-A6C34878D82A}">
                    <a16:rowId xmlns="" xmlns:a16="http://schemas.microsoft.com/office/drawing/2014/main" val="10000"/>
                  </a:ext>
                </a:extLst>
              </a:tr>
              <a:tr h="746850">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Low switching costs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Low switching costs, customers can easily shift to other brands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Bargaining power of buyers is among the most significant forces affecting the company</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extLst>
                  <a:ext uri="{0D108BD9-81ED-4DB2-BD59-A6C34878D82A}">
                    <a16:rowId xmlns="" xmlns:a16="http://schemas.microsoft.com/office/drawing/2014/main" val="10001"/>
                  </a:ext>
                </a:extLst>
              </a:tr>
              <a:tr h="696175">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High substitute availability</a:t>
                      </a:r>
                      <a:endParaRPr>
                        <a:latin typeface="Palatino"/>
                        <a:ea typeface="Palatino"/>
                        <a:cs typeface="Palatino"/>
                        <a:sym typeface="Palatino"/>
                      </a:endParaRPr>
                    </a:p>
                  </a:txBody>
                  <a:tcPr marL="91425" marR="91425" marT="91425" marB="91425" anchor="ct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High substitute availability customers can stay away from Starbucks</a:t>
                      </a:r>
                      <a:endParaRPr>
                        <a:latin typeface="Palatino"/>
                        <a:ea typeface="Palatino"/>
                        <a:cs typeface="Palatino"/>
                        <a:sym typeface="Palatino"/>
                      </a:endParaRPr>
                    </a:p>
                  </a:txBody>
                  <a:tcPr marL="91425" marR="91425" marT="91425" marB="91425" anchor="ct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There are many substitutes like instant beverages from vending machine</a:t>
                      </a:r>
                      <a:endParaRPr>
                        <a:latin typeface="Palatino"/>
                        <a:ea typeface="Palatino"/>
                        <a:cs typeface="Palatino"/>
                        <a:sym typeface="Palatino"/>
                      </a:endParaRPr>
                    </a:p>
                  </a:txBody>
                  <a:tcPr marL="91425" marR="91425" marT="91425" marB="91425" anchor="ctr"/>
                </a:tc>
                <a:extLst>
                  <a:ext uri="{0D108BD9-81ED-4DB2-BD59-A6C34878D82A}">
                    <a16:rowId xmlns="" xmlns:a16="http://schemas.microsoft.com/office/drawing/2014/main" val="10002"/>
                  </a:ext>
                </a:extLst>
              </a:tr>
              <a:tr h="696175">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Weak</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Small size of individual buyers</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Weak influence of individual buyers on the business</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The bargaining power of customers is a top-priority strategic issue</a:t>
                      </a: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 xmlns:a16="http://schemas.microsoft.com/office/drawing/2014/main" val="10003"/>
                  </a:ext>
                </a:extLst>
              </a:tr>
              <a:tr h="696175">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Moderate</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r>
                        <a:rPr lang="en-US">
                          <a:solidFill>
                            <a:srgbClr val="3A3A3A"/>
                          </a:solidFill>
                          <a:highlight>
                            <a:srgbClr val="FFFFFF"/>
                          </a:highlight>
                          <a:latin typeface="Palatino"/>
                          <a:ea typeface="Palatino"/>
                          <a:cs typeface="Palatino"/>
                          <a:sym typeface="Palatino"/>
                        </a:rPr>
                        <a:t>Size of individual purchases is small </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Single buyers do not hold enough influence</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r>
                        <a:rPr lang="en-US">
                          <a:solidFill>
                            <a:srgbClr val="3A3A3A"/>
                          </a:solidFill>
                          <a:highlight>
                            <a:srgbClr val="FFFFFF"/>
                          </a:highlight>
                          <a:latin typeface="Palatino"/>
                          <a:ea typeface="Palatino"/>
                          <a:cs typeface="Palatino"/>
                          <a:sym typeface="Palatino"/>
                        </a:rPr>
                        <a:t>Prices cannot be excessively high because customers watch for such trends and would start switching</a:t>
                      </a: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 xmlns:a16="http://schemas.microsoft.com/office/drawing/2014/main" val="10004"/>
                  </a:ext>
                </a:extLst>
              </a:tr>
              <a:tr h="696175">
                <a:tc>
                  <a:txBody>
                    <a:bodyPr/>
                    <a:lstStyle/>
                    <a:p>
                      <a:pPr marL="0" lvl="0" indent="0" algn="ctr" rtl="0">
                        <a:lnSpc>
                          <a:spcPct val="100000"/>
                        </a:lnSpc>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 xmlns:a16="http://schemas.microsoft.com/office/drawing/2014/main" val="1000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75bd9a8557_1_12"/>
          <p:cNvSpPr txBox="1">
            <a:spLocks noGrp="1"/>
          </p:cNvSpPr>
          <p:nvPr>
            <p:ph type="title"/>
          </p:nvPr>
        </p:nvSpPr>
        <p:spPr>
          <a:xfrm>
            <a:off x="792925" y="0"/>
            <a:ext cx="7688700" cy="535200"/>
          </a:xfrm>
          <a:prstGeom prst="rect">
            <a:avLst/>
          </a:prstGeom>
          <a:noFill/>
          <a:ln>
            <a:noFill/>
          </a:ln>
        </p:spPr>
        <p:txBody>
          <a:bodyPr spcFirstLastPara="1" wrap="square" lIns="32750" tIns="32750" rIns="32750" bIns="32750" anchor="ctr" anchorCtr="0">
            <a:noAutofit/>
          </a:bodyPr>
          <a:lstStyle/>
          <a:p>
            <a:pPr marL="0" lvl="0" indent="0" algn="l" rtl="0">
              <a:lnSpc>
                <a:spcPct val="100000"/>
              </a:lnSpc>
              <a:spcBef>
                <a:spcPts val="0"/>
              </a:spcBef>
              <a:spcAft>
                <a:spcPts val="0"/>
              </a:spcAft>
              <a:buSzPts val="1200"/>
              <a:buNone/>
            </a:pPr>
            <a:r>
              <a:rPr lang="en-US" sz="2400">
                <a:latin typeface="Palatino"/>
                <a:ea typeface="Palatino"/>
                <a:cs typeface="Palatino"/>
                <a:sym typeface="Palatino"/>
              </a:rPr>
              <a:t>Porter’s 5 Forces - Power of Suppliers </a:t>
            </a:r>
            <a:r>
              <a:rPr lang="en-US" sz="2400">
                <a:highlight>
                  <a:srgbClr val="FFFF00"/>
                </a:highlight>
                <a:latin typeface="Palatino"/>
                <a:ea typeface="Palatino"/>
                <a:cs typeface="Palatino"/>
                <a:sym typeface="Palatino"/>
              </a:rPr>
              <a:t>(Weak Force</a:t>
            </a:r>
            <a:r>
              <a:rPr lang="en-US" sz="2400">
                <a:latin typeface="Palatino"/>
                <a:ea typeface="Palatino"/>
                <a:cs typeface="Palatino"/>
                <a:sym typeface="Palatino"/>
              </a:rPr>
              <a:t>) </a:t>
            </a:r>
            <a:endParaRPr sz="2400">
              <a:latin typeface="Palatino"/>
              <a:ea typeface="Palatino"/>
              <a:cs typeface="Palatino"/>
              <a:sym typeface="Palatino"/>
            </a:endParaRPr>
          </a:p>
        </p:txBody>
      </p:sp>
      <p:pic>
        <p:nvPicPr>
          <p:cNvPr id="156" name="Google Shape;156;g75bd9a8557_1_12"/>
          <p:cNvPicPr preferRelativeResize="0"/>
          <p:nvPr/>
        </p:nvPicPr>
        <p:blipFill>
          <a:blip r:embed="rId3">
            <a:alphaModFix/>
          </a:blip>
          <a:stretch>
            <a:fillRect/>
          </a:stretch>
        </p:blipFill>
        <p:spPr>
          <a:xfrm>
            <a:off x="8281777" y="72775"/>
            <a:ext cx="738650" cy="738650"/>
          </a:xfrm>
          <a:prstGeom prst="rect">
            <a:avLst/>
          </a:prstGeom>
          <a:noFill/>
          <a:ln>
            <a:noFill/>
          </a:ln>
        </p:spPr>
      </p:pic>
      <p:graphicFrame>
        <p:nvGraphicFramePr>
          <p:cNvPr id="157" name="Google Shape;157;g75bd9a8557_1_12"/>
          <p:cNvGraphicFramePr/>
          <p:nvPr/>
        </p:nvGraphicFramePr>
        <p:xfrm>
          <a:off x="-40100" y="500400"/>
          <a:ext cx="9224200" cy="6716050"/>
        </p:xfrm>
        <a:graphic>
          <a:graphicData uri="http://schemas.openxmlformats.org/drawingml/2006/table">
            <a:tbl>
              <a:tblPr>
                <a:noFill/>
                <a:tableStyleId>{E47524D7-2335-4AB9-8CF1-0D968FAC3876}</a:tableStyleId>
              </a:tblPr>
              <a:tblGrid>
                <a:gridCol w="1340025">
                  <a:extLst>
                    <a:ext uri="{9D8B030D-6E8A-4147-A177-3AD203B41FA5}">
                      <a16:colId xmlns="" xmlns:a16="http://schemas.microsoft.com/office/drawing/2014/main" val="20000"/>
                    </a:ext>
                  </a:extLst>
                </a:gridCol>
                <a:gridCol w="2375750">
                  <a:extLst>
                    <a:ext uri="{9D8B030D-6E8A-4147-A177-3AD203B41FA5}">
                      <a16:colId xmlns="" xmlns:a16="http://schemas.microsoft.com/office/drawing/2014/main" val="20001"/>
                    </a:ext>
                  </a:extLst>
                </a:gridCol>
                <a:gridCol w="3033075">
                  <a:extLst>
                    <a:ext uri="{9D8B030D-6E8A-4147-A177-3AD203B41FA5}">
                      <a16:colId xmlns="" xmlns:a16="http://schemas.microsoft.com/office/drawing/2014/main" val="20002"/>
                    </a:ext>
                  </a:extLst>
                </a:gridCol>
                <a:gridCol w="2475350">
                  <a:extLst>
                    <a:ext uri="{9D8B030D-6E8A-4147-A177-3AD203B41FA5}">
                      <a16:colId xmlns="" xmlns:a16="http://schemas.microsoft.com/office/drawing/2014/main" val="20003"/>
                    </a:ext>
                  </a:extLst>
                </a:gridCol>
              </a:tblGrid>
              <a:tr h="720875">
                <a:tc>
                  <a:txBody>
                    <a:bodyPr/>
                    <a:lstStyle/>
                    <a:p>
                      <a:pPr marL="0" lvl="0" indent="0" algn="ctr" rtl="0">
                        <a:spcBef>
                          <a:spcPts val="0"/>
                        </a:spcBef>
                        <a:spcAft>
                          <a:spcPts val="0"/>
                        </a:spcAft>
                        <a:buClr>
                          <a:srgbClr val="000000"/>
                        </a:buClr>
                        <a:buSzPts val="1200"/>
                        <a:buFont typeface="Arial"/>
                        <a:buNone/>
                      </a:pPr>
                      <a:r>
                        <a:rPr lang="en-US" b="1">
                          <a:solidFill>
                            <a:schemeClr val="dk2"/>
                          </a:solidFill>
                          <a:latin typeface="Palatino"/>
                          <a:ea typeface="Palatino"/>
                          <a:cs typeface="Palatino"/>
                          <a:sym typeface="Palatino"/>
                        </a:rPr>
                        <a:t>Overall: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Issue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Impact on the company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Implication for strategy</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extLst>
                  <a:ext uri="{0D108BD9-81ED-4DB2-BD59-A6C34878D82A}">
                    <a16:rowId xmlns="" xmlns:a16="http://schemas.microsoft.com/office/drawing/2014/main" val="10000"/>
                  </a:ext>
                </a:extLst>
              </a:tr>
              <a:tr h="1067575">
                <a:tc>
                  <a:txBody>
                    <a:bodyPr/>
                    <a:lstStyle/>
                    <a:p>
                      <a:pPr marL="0" lvl="0" indent="0" algn="ctr" rtl="0">
                        <a:spcBef>
                          <a:spcPts val="0"/>
                        </a:spcBef>
                        <a:spcAft>
                          <a:spcPts val="0"/>
                        </a:spcAft>
                        <a:buNone/>
                      </a:pPr>
                      <a:r>
                        <a:rPr lang="en-US">
                          <a:latin typeface="Palatino"/>
                          <a:ea typeface="Palatino"/>
                          <a:cs typeface="Palatino"/>
                          <a:sym typeface="Palatino"/>
                        </a:rPr>
                        <a:t>Moderate</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Moderate size of individual suppliers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The moderate size of individual suppliers is an external factor that imposes a moderate force on Starbucks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Supplier’s bargaining power is a minor strategic issue in managing the business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extLst>
                  <a:ext uri="{0D108BD9-81ED-4DB2-BD59-A6C34878D82A}">
                    <a16:rowId xmlns="" xmlns:a16="http://schemas.microsoft.com/office/drawing/2014/main" val="10001"/>
                  </a:ext>
                </a:extLst>
              </a:tr>
              <a:tr h="1067575">
                <a:tc>
                  <a:txBody>
                    <a:bodyPr/>
                    <a:lstStyle/>
                    <a:p>
                      <a:pPr marL="0" lvl="0" indent="0" algn="ctr" rtl="0">
                        <a:spcBef>
                          <a:spcPts val="0"/>
                        </a:spcBef>
                        <a:spcAft>
                          <a:spcPts val="0"/>
                        </a:spcAft>
                        <a:buNone/>
                      </a:pPr>
                      <a:r>
                        <a:rPr lang="en-US">
                          <a:latin typeface="Palatino"/>
                          <a:ea typeface="Palatino"/>
                          <a:cs typeface="Palatino"/>
                          <a:sym typeface="Palatino"/>
                        </a:rPr>
                        <a:t>Weak</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High variety of suppliers</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The high variety of suppliers weakens their bargaining power</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Suppliers have various strategies and competencies that they use to compete against each other</a:t>
                      </a:r>
                      <a:endParaRPr>
                        <a:latin typeface="Palatino"/>
                        <a:ea typeface="Palatino"/>
                        <a:cs typeface="Palatino"/>
                        <a:sym typeface="Palatino"/>
                      </a:endParaRPr>
                    </a:p>
                  </a:txBody>
                  <a:tcPr marL="91425" marR="91425" marT="91425" marB="91425" anchor="ctr"/>
                </a:tc>
                <a:extLst>
                  <a:ext uri="{0D108BD9-81ED-4DB2-BD59-A6C34878D82A}">
                    <a16:rowId xmlns="" xmlns:a16="http://schemas.microsoft.com/office/drawing/2014/main" val="10002"/>
                  </a:ext>
                </a:extLst>
              </a:tr>
              <a:tr h="1286675">
                <a:tc>
                  <a:txBody>
                    <a:bodyPr/>
                    <a:lstStyle/>
                    <a:p>
                      <a:pPr marL="0" lvl="0" indent="0" algn="ctr" rtl="0">
                        <a:spcBef>
                          <a:spcPts val="0"/>
                        </a:spcBef>
                        <a:spcAft>
                          <a:spcPts val="0"/>
                        </a:spcAft>
                        <a:buNone/>
                      </a:pPr>
                      <a:r>
                        <a:rPr lang="en-US">
                          <a:latin typeface="Palatino"/>
                          <a:ea typeface="Palatino"/>
                          <a:cs typeface="Palatino"/>
                          <a:sym typeface="Palatino"/>
                        </a:rPr>
                        <a:t>Weak</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Large overall supply</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The bargaining power of suppliers is further weakened because of the large overall supply</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There are many suppliers of coffee around the world. This external factor limits the influence of individual suppliers</a:t>
                      </a: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 xmlns:a16="http://schemas.microsoft.com/office/drawing/2014/main" val="10003"/>
                  </a:ext>
                </a:extLst>
              </a:tr>
              <a:tr h="1286675">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 xmlns:a16="http://schemas.microsoft.com/office/drawing/2014/main" val="10004"/>
                  </a:ext>
                </a:extLst>
              </a:tr>
              <a:tr h="1286675">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 xmlns:a16="http://schemas.microsoft.com/office/drawing/2014/main" val="1000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75bd9a8557_1_18"/>
          <p:cNvSpPr txBox="1">
            <a:spLocks noGrp="1"/>
          </p:cNvSpPr>
          <p:nvPr>
            <p:ph type="title"/>
          </p:nvPr>
        </p:nvSpPr>
        <p:spPr>
          <a:xfrm>
            <a:off x="727650" y="0"/>
            <a:ext cx="7688700" cy="535200"/>
          </a:xfrm>
          <a:prstGeom prst="rect">
            <a:avLst/>
          </a:prstGeom>
          <a:noFill/>
          <a:ln>
            <a:noFill/>
          </a:ln>
        </p:spPr>
        <p:txBody>
          <a:bodyPr spcFirstLastPara="1" wrap="square" lIns="32750" tIns="32750" rIns="32750" bIns="32750" anchor="ctr" anchorCtr="0">
            <a:noAutofit/>
          </a:bodyPr>
          <a:lstStyle/>
          <a:p>
            <a:pPr marL="0" lvl="0" indent="0" algn="l" rtl="0">
              <a:lnSpc>
                <a:spcPct val="100000"/>
              </a:lnSpc>
              <a:spcBef>
                <a:spcPts val="0"/>
              </a:spcBef>
              <a:spcAft>
                <a:spcPts val="0"/>
              </a:spcAft>
              <a:buSzPts val="1200"/>
              <a:buNone/>
            </a:pPr>
            <a:r>
              <a:rPr lang="en-US" sz="2400">
                <a:latin typeface="Palatino"/>
                <a:ea typeface="Palatino"/>
                <a:cs typeface="Palatino"/>
                <a:sym typeface="Palatino"/>
              </a:rPr>
              <a:t>Porter’s 5 Forces - Intensity of Rivalry </a:t>
            </a:r>
            <a:r>
              <a:rPr lang="en-US" sz="2400">
                <a:highlight>
                  <a:srgbClr val="FFFF00"/>
                </a:highlight>
                <a:latin typeface="Palatino"/>
                <a:ea typeface="Palatino"/>
                <a:cs typeface="Palatino"/>
                <a:sym typeface="Palatino"/>
              </a:rPr>
              <a:t>(Strong Force) </a:t>
            </a:r>
            <a:endParaRPr sz="2400">
              <a:highlight>
                <a:srgbClr val="FFFF00"/>
              </a:highlight>
              <a:latin typeface="Palatino"/>
              <a:ea typeface="Palatino"/>
              <a:cs typeface="Palatino"/>
              <a:sym typeface="Palatino"/>
            </a:endParaRPr>
          </a:p>
        </p:txBody>
      </p:sp>
      <p:pic>
        <p:nvPicPr>
          <p:cNvPr id="163" name="Google Shape;163;g75bd9a8557_1_18"/>
          <p:cNvPicPr preferRelativeResize="0"/>
          <p:nvPr/>
        </p:nvPicPr>
        <p:blipFill>
          <a:blip r:embed="rId3">
            <a:alphaModFix/>
          </a:blip>
          <a:stretch>
            <a:fillRect/>
          </a:stretch>
        </p:blipFill>
        <p:spPr>
          <a:xfrm>
            <a:off x="8281777" y="72775"/>
            <a:ext cx="738650" cy="738650"/>
          </a:xfrm>
          <a:prstGeom prst="rect">
            <a:avLst/>
          </a:prstGeom>
          <a:noFill/>
          <a:ln>
            <a:noFill/>
          </a:ln>
        </p:spPr>
      </p:pic>
      <p:graphicFrame>
        <p:nvGraphicFramePr>
          <p:cNvPr id="164" name="Google Shape;164;g75bd9a8557_1_18"/>
          <p:cNvGraphicFramePr/>
          <p:nvPr/>
        </p:nvGraphicFramePr>
        <p:xfrm>
          <a:off x="0" y="811425"/>
          <a:ext cx="9144000" cy="6711425"/>
        </p:xfrm>
        <a:graphic>
          <a:graphicData uri="http://schemas.openxmlformats.org/drawingml/2006/table">
            <a:tbl>
              <a:tblPr>
                <a:noFill/>
                <a:tableStyleId>{E47524D7-2335-4AB9-8CF1-0D968FAC3876}</a:tableStyleId>
              </a:tblPr>
              <a:tblGrid>
                <a:gridCol w="1328375">
                  <a:extLst>
                    <a:ext uri="{9D8B030D-6E8A-4147-A177-3AD203B41FA5}">
                      <a16:colId xmlns="" xmlns:a16="http://schemas.microsoft.com/office/drawing/2014/main" val="20000"/>
                    </a:ext>
                  </a:extLst>
                </a:gridCol>
                <a:gridCol w="2197125">
                  <a:extLst>
                    <a:ext uri="{9D8B030D-6E8A-4147-A177-3AD203B41FA5}">
                      <a16:colId xmlns="" xmlns:a16="http://schemas.microsoft.com/office/drawing/2014/main" val="20001"/>
                    </a:ext>
                  </a:extLst>
                </a:gridCol>
                <a:gridCol w="3184425">
                  <a:extLst>
                    <a:ext uri="{9D8B030D-6E8A-4147-A177-3AD203B41FA5}">
                      <a16:colId xmlns="" xmlns:a16="http://schemas.microsoft.com/office/drawing/2014/main" val="20002"/>
                    </a:ext>
                  </a:extLst>
                </a:gridCol>
                <a:gridCol w="2434075">
                  <a:extLst>
                    <a:ext uri="{9D8B030D-6E8A-4147-A177-3AD203B41FA5}">
                      <a16:colId xmlns="" xmlns:a16="http://schemas.microsoft.com/office/drawing/2014/main" val="20003"/>
                    </a:ext>
                  </a:extLst>
                </a:gridCol>
              </a:tblGrid>
              <a:tr h="941725">
                <a:tc>
                  <a:txBody>
                    <a:bodyPr/>
                    <a:lstStyle/>
                    <a:p>
                      <a:pPr marL="0" lvl="0" indent="0" algn="ctr" rtl="0">
                        <a:spcBef>
                          <a:spcPts val="0"/>
                        </a:spcBef>
                        <a:spcAft>
                          <a:spcPts val="0"/>
                        </a:spcAft>
                        <a:buClr>
                          <a:srgbClr val="000000"/>
                        </a:buClr>
                        <a:buSzPts val="1200"/>
                        <a:buFont typeface="Arial"/>
                        <a:buNone/>
                      </a:pPr>
                      <a:r>
                        <a:rPr lang="en-US" b="1">
                          <a:solidFill>
                            <a:schemeClr val="dk2"/>
                          </a:solidFill>
                          <a:latin typeface="Palatino"/>
                          <a:ea typeface="Palatino"/>
                          <a:cs typeface="Palatino"/>
                          <a:sym typeface="Palatino"/>
                        </a:rPr>
                        <a:t>Overall: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Issue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Impact on the company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Implication for strategy</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extLst>
                  <a:ext uri="{0D108BD9-81ED-4DB2-BD59-A6C34878D82A}">
                    <a16:rowId xmlns="" xmlns:a16="http://schemas.microsoft.com/office/drawing/2014/main" val="10000"/>
                  </a:ext>
                </a:extLst>
              </a:tr>
              <a:tr h="1108400">
                <a:tc>
                  <a:txBody>
                    <a:bodyPr/>
                    <a:lstStyle/>
                    <a:p>
                      <a:pPr marL="0" lvl="0" indent="0" algn="ctr" rtl="0">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Large number of firms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Large number of firms is an external factor that intensifies competitive rivalry</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Starbucks Corporation has many competitors of different sizes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extLst>
                  <a:ext uri="{0D108BD9-81ED-4DB2-BD59-A6C34878D82A}">
                    <a16:rowId xmlns="" xmlns:a16="http://schemas.microsoft.com/office/drawing/2014/main" val="10001"/>
                  </a:ext>
                </a:extLst>
              </a:tr>
              <a:tr h="1108400">
                <a:tc>
                  <a:txBody>
                    <a:bodyPr/>
                    <a:lstStyle/>
                    <a:p>
                      <a:pPr marL="0" lvl="0" indent="0" algn="ctr" rtl="0">
                        <a:spcBef>
                          <a:spcPts val="0"/>
                        </a:spcBef>
                        <a:spcAft>
                          <a:spcPts val="0"/>
                        </a:spcAft>
                        <a:buNone/>
                      </a:pPr>
                      <a:r>
                        <a:rPr lang="en-US">
                          <a:latin typeface="Palatino"/>
                          <a:ea typeface="Palatino"/>
                          <a:cs typeface="Palatino"/>
                          <a:sym typeface="Palatino"/>
                        </a:rPr>
                        <a:t>Moderate</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Moderate variety of firms</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Population of competitors is moderate varied in terms of specialty and strategy</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Moderate variety further strengthens the level of competition in the industry</a:t>
                      </a:r>
                      <a:endParaRPr>
                        <a:latin typeface="Palatino"/>
                        <a:ea typeface="Palatino"/>
                        <a:cs typeface="Palatino"/>
                        <a:sym typeface="Palatino"/>
                      </a:endParaRPr>
                    </a:p>
                  </a:txBody>
                  <a:tcPr marL="91425" marR="91425" marT="91425" marB="91425" anchor="ctr"/>
                </a:tc>
                <a:extLst>
                  <a:ext uri="{0D108BD9-81ED-4DB2-BD59-A6C34878D82A}">
                    <a16:rowId xmlns="" xmlns:a16="http://schemas.microsoft.com/office/drawing/2014/main" val="10002"/>
                  </a:ext>
                </a:extLst>
              </a:tr>
              <a:tr h="1151625">
                <a:tc>
                  <a:txBody>
                    <a:bodyPr/>
                    <a:lstStyle/>
                    <a:p>
                      <a:pPr marL="0" lvl="0" indent="0" algn="ctr" rtl="0">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Low switching costs</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Competition is strengthened because of the low switching costs, which are the disadvantages to consumers when shifting from one provider to </a:t>
                      </a:r>
                      <a:endParaRPr>
                        <a:latin typeface="Palatino"/>
                        <a:ea typeface="Palatino"/>
                        <a:cs typeface="Palatino"/>
                        <a:sym typeface="Palatino"/>
                      </a:endParaRPr>
                    </a:p>
                    <a:p>
                      <a:pPr marL="0" lvl="0" indent="0" algn="ctr" rtl="0">
                        <a:spcBef>
                          <a:spcPts val="0"/>
                        </a:spcBef>
                        <a:spcAft>
                          <a:spcPts val="0"/>
                        </a:spcAft>
                        <a:buNone/>
                      </a:pPr>
                      <a:r>
                        <a:rPr lang="en-US">
                          <a:latin typeface="Palatino"/>
                          <a:ea typeface="Palatino"/>
                          <a:cs typeface="Palatino"/>
                          <a:sym typeface="Palatino"/>
                        </a:rPr>
                        <a:t>another</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Competition is among the company’s top-priority challenges </a:t>
                      </a: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 xmlns:a16="http://schemas.microsoft.com/office/drawing/2014/main" val="10003"/>
                  </a:ext>
                </a:extLst>
              </a:tr>
              <a:tr h="1151625">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 xmlns:a16="http://schemas.microsoft.com/office/drawing/2014/main" val="10004"/>
                  </a:ext>
                </a:extLst>
              </a:tr>
              <a:tr h="1151625">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 xmlns:a16="http://schemas.microsoft.com/office/drawing/2014/main" val="1000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75bd9a8557_1_36"/>
          <p:cNvSpPr txBox="1">
            <a:spLocks noGrp="1"/>
          </p:cNvSpPr>
          <p:nvPr>
            <p:ph type="title"/>
          </p:nvPr>
        </p:nvSpPr>
        <p:spPr>
          <a:xfrm>
            <a:off x="455425" y="493947"/>
            <a:ext cx="7973400" cy="6579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Clr>
                <a:srgbClr val="FFFFFF"/>
              </a:buClr>
              <a:buSzPts val="4500"/>
              <a:buFont typeface="Palatino"/>
              <a:buNone/>
            </a:pPr>
            <a:r>
              <a:rPr lang="en-US" sz="3600" u="sng">
                <a:latin typeface="Palatino"/>
                <a:ea typeface="Palatino"/>
                <a:cs typeface="Palatino"/>
                <a:sym typeface="Palatino"/>
              </a:rPr>
              <a:t>P</a:t>
            </a:r>
            <a:r>
              <a:rPr lang="en-US" i="0" u="none" strike="noStrike" cap="none">
                <a:latin typeface="Palatino"/>
                <a:ea typeface="Palatino"/>
                <a:cs typeface="Palatino"/>
                <a:sym typeface="Palatino"/>
              </a:rPr>
              <a:t>EST Analysis</a:t>
            </a:r>
            <a:r>
              <a:rPr lang="en-US">
                <a:latin typeface="Palatino"/>
                <a:ea typeface="Palatino"/>
                <a:cs typeface="Palatino"/>
                <a:sym typeface="Palatino"/>
              </a:rPr>
              <a:t>: </a:t>
            </a:r>
            <a:r>
              <a:rPr lang="en-US" i="0" u="none" strike="noStrike" cap="none">
                <a:latin typeface="Palatino"/>
                <a:ea typeface="Palatino"/>
                <a:cs typeface="Palatino"/>
                <a:sym typeface="Palatino"/>
              </a:rPr>
              <a:t>Political</a:t>
            </a:r>
            <a:r>
              <a:rPr lang="en-US" b="0" i="0" u="none" strike="noStrike" cap="none">
                <a:latin typeface="Palatino"/>
                <a:ea typeface="Palatino"/>
                <a:cs typeface="Palatino"/>
                <a:sym typeface="Palatino"/>
              </a:rPr>
              <a:t> </a:t>
            </a:r>
            <a:endParaRPr>
              <a:latin typeface="Palatino"/>
              <a:ea typeface="Palatino"/>
              <a:cs typeface="Palatino"/>
              <a:sym typeface="Palatino"/>
            </a:endParaRPr>
          </a:p>
        </p:txBody>
      </p:sp>
      <p:graphicFrame>
        <p:nvGraphicFramePr>
          <p:cNvPr id="170" name="Google Shape;170;g75bd9a8557_1_36"/>
          <p:cNvGraphicFramePr/>
          <p:nvPr/>
        </p:nvGraphicFramePr>
        <p:xfrm>
          <a:off x="0" y="1330925"/>
          <a:ext cx="9143975" cy="3812600"/>
        </p:xfrm>
        <a:graphic>
          <a:graphicData uri="http://schemas.openxmlformats.org/drawingml/2006/table">
            <a:tbl>
              <a:tblPr>
                <a:noFill/>
                <a:tableStyleId>{E47524D7-2335-4AB9-8CF1-0D968FAC3876}</a:tableStyleId>
              </a:tblPr>
              <a:tblGrid>
                <a:gridCol w="3756825">
                  <a:extLst>
                    <a:ext uri="{9D8B030D-6E8A-4147-A177-3AD203B41FA5}">
                      <a16:colId xmlns="" xmlns:a16="http://schemas.microsoft.com/office/drawing/2014/main" val="20000"/>
                    </a:ext>
                  </a:extLst>
                </a:gridCol>
                <a:gridCol w="2693575">
                  <a:extLst>
                    <a:ext uri="{9D8B030D-6E8A-4147-A177-3AD203B41FA5}">
                      <a16:colId xmlns="" xmlns:a16="http://schemas.microsoft.com/office/drawing/2014/main" val="20001"/>
                    </a:ext>
                  </a:extLst>
                </a:gridCol>
                <a:gridCol w="2693575">
                  <a:extLst>
                    <a:ext uri="{9D8B030D-6E8A-4147-A177-3AD203B41FA5}">
                      <a16:colId xmlns="" xmlns:a16="http://schemas.microsoft.com/office/drawing/2014/main" val="20002"/>
                    </a:ext>
                  </a:extLst>
                </a:gridCol>
              </a:tblGrid>
              <a:tr h="924425">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Issue</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Impact</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Implication</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solidFill>
                      <a:srgbClr val="93C47D"/>
                    </a:solidFill>
                  </a:tcPr>
                </a:tc>
                <a:extLst>
                  <a:ext uri="{0D108BD9-81ED-4DB2-BD59-A6C34878D82A}">
                    <a16:rowId xmlns="" xmlns:a16="http://schemas.microsoft.com/office/drawing/2014/main" val="10000"/>
                  </a:ext>
                </a:extLst>
              </a:tr>
              <a:tr h="10393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Regional integration of market</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Current trend and external factors opportunity global expansion </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Mostly present opportunities for Starbucks coffee </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extLst>
                  <a:ext uri="{0D108BD9-81ED-4DB2-BD59-A6C34878D82A}">
                    <a16:rowId xmlns="" xmlns:a16="http://schemas.microsoft.com/office/drawing/2014/main" val="10001"/>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Government infrastructure </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Difficulty for constructions </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Explore additional options for construction sites </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extLst>
                  <a:ext uri="{0D108BD9-81ED-4DB2-BD59-A6C34878D82A}">
                    <a16:rowId xmlns="" xmlns:a16="http://schemas.microsoft.com/office/drawing/2014/main" val="10002"/>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Positive economic reform bring more foreign companies</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Profit increase</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Expand the business into every city</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extLst>
                  <a:ext uri="{0D108BD9-81ED-4DB2-BD59-A6C34878D82A}">
                    <a16:rowId xmlns="" xmlns:a16="http://schemas.microsoft.com/office/drawing/2014/main" val="10003"/>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75bd9a8557_1_42"/>
          <p:cNvSpPr txBox="1">
            <a:spLocks noGrp="1"/>
          </p:cNvSpPr>
          <p:nvPr>
            <p:ph type="title"/>
          </p:nvPr>
        </p:nvSpPr>
        <p:spPr>
          <a:xfrm>
            <a:off x="455425" y="493947"/>
            <a:ext cx="7973400" cy="6579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Clr>
                <a:srgbClr val="FFFFFF"/>
              </a:buClr>
              <a:buSzPts val="4500"/>
              <a:buFont typeface="Palatino"/>
              <a:buNone/>
            </a:pPr>
            <a:r>
              <a:rPr lang="en-US">
                <a:latin typeface="Palatino"/>
                <a:ea typeface="Palatino"/>
                <a:cs typeface="Palatino"/>
                <a:sym typeface="Palatino"/>
              </a:rPr>
              <a:t>P</a:t>
            </a:r>
            <a:r>
              <a:rPr lang="en-US" sz="3600" i="0" u="sng" strike="noStrike" cap="none">
                <a:latin typeface="Palatino"/>
                <a:ea typeface="Palatino"/>
                <a:cs typeface="Palatino"/>
                <a:sym typeface="Palatino"/>
              </a:rPr>
              <a:t>E</a:t>
            </a:r>
            <a:r>
              <a:rPr lang="en-US" i="0" u="none" strike="noStrike" cap="none">
                <a:latin typeface="Palatino"/>
                <a:ea typeface="Palatino"/>
                <a:cs typeface="Palatino"/>
                <a:sym typeface="Palatino"/>
              </a:rPr>
              <a:t>ST Analysis</a:t>
            </a:r>
            <a:r>
              <a:rPr lang="en-US">
                <a:latin typeface="Palatino"/>
                <a:ea typeface="Palatino"/>
                <a:cs typeface="Palatino"/>
                <a:sym typeface="Palatino"/>
              </a:rPr>
              <a:t>: Economy</a:t>
            </a:r>
            <a:r>
              <a:rPr lang="en-US" b="0" i="0" u="none" strike="noStrike" cap="none">
                <a:latin typeface="Palatino"/>
                <a:ea typeface="Palatino"/>
                <a:cs typeface="Palatino"/>
                <a:sym typeface="Palatino"/>
              </a:rPr>
              <a:t> </a:t>
            </a:r>
            <a:endParaRPr>
              <a:latin typeface="Palatino"/>
              <a:ea typeface="Palatino"/>
              <a:cs typeface="Palatino"/>
              <a:sym typeface="Palatino"/>
            </a:endParaRPr>
          </a:p>
        </p:txBody>
      </p:sp>
      <p:graphicFrame>
        <p:nvGraphicFramePr>
          <p:cNvPr id="176" name="Google Shape;176;g75bd9a8557_1_42"/>
          <p:cNvGraphicFramePr/>
          <p:nvPr/>
        </p:nvGraphicFramePr>
        <p:xfrm>
          <a:off x="0" y="1330925"/>
          <a:ext cx="9143975" cy="3812600"/>
        </p:xfrm>
        <a:graphic>
          <a:graphicData uri="http://schemas.openxmlformats.org/drawingml/2006/table">
            <a:tbl>
              <a:tblPr>
                <a:noFill/>
                <a:tableStyleId>{E47524D7-2335-4AB9-8CF1-0D968FAC3876}</a:tableStyleId>
              </a:tblPr>
              <a:tblGrid>
                <a:gridCol w="3756825">
                  <a:extLst>
                    <a:ext uri="{9D8B030D-6E8A-4147-A177-3AD203B41FA5}">
                      <a16:colId xmlns="" xmlns:a16="http://schemas.microsoft.com/office/drawing/2014/main" val="20000"/>
                    </a:ext>
                  </a:extLst>
                </a:gridCol>
                <a:gridCol w="2693575">
                  <a:extLst>
                    <a:ext uri="{9D8B030D-6E8A-4147-A177-3AD203B41FA5}">
                      <a16:colId xmlns="" xmlns:a16="http://schemas.microsoft.com/office/drawing/2014/main" val="20001"/>
                    </a:ext>
                  </a:extLst>
                </a:gridCol>
                <a:gridCol w="2693575">
                  <a:extLst>
                    <a:ext uri="{9D8B030D-6E8A-4147-A177-3AD203B41FA5}">
                      <a16:colId xmlns="" xmlns:a16="http://schemas.microsoft.com/office/drawing/2014/main" val="20002"/>
                    </a:ext>
                  </a:extLst>
                </a:gridCol>
              </a:tblGrid>
              <a:tr h="924425">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Issue</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Impact</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Implication</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extLst>
                  <a:ext uri="{0D108BD9-81ED-4DB2-BD59-A6C34878D82A}">
                    <a16:rowId xmlns="" xmlns:a16="http://schemas.microsoft.com/office/drawing/2014/main" val="10000"/>
                  </a:ext>
                </a:extLst>
              </a:tr>
              <a:tr h="10393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High growth in developing countries </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Gain revenue </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revenue from </a:t>
                      </a:r>
                      <a:r>
                        <a:rPr lang="en-US">
                          <a:latin typeface="Palatino"/>
                          <a:ea typeface="Palatino"/>
                          <a:cs typeface="Palatino"/>
                          <a:sym typeface="Palatino"/>
                        </a:rPr>
                        <a:t>various</a:t>
                      </a:r>
                      <a:r>
                        <a:rPr lang="en-US" u="none" strike="noStrike" cap="none">
                          <a:solidFill>
                            <a:srgbClr val="546056"/>
                          </a:solidFill>
                          <a:latin typeface="Palatino"/>
                          <a:ea typeface="Palatino"/>
                          <a:cs typeface="Palatino"/>
                          <a:sym typeface="Palatino"/>
                        </a:rPr>
                        <a:t> countries </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 xmlns:a16="http://schemas.microsoft.com/office/drawing/2014/main" val="10001"/>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inflation </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Consumers will decrease </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Make categories of quality </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 xmlns:a16="http://schemas.microsoft.com/office/drawing/2014/main" val="10002"/>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Rising labor cost</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company’s spending </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a:solidFill>
                            <a:srgbClr val="546056"/>
                          </a:solidFill>
                          <a:latin typeface="Palatino"/>
                          <a:ea typeface="Palatino"/>
                          <a:cs typeface="Palatino"/>
                          <a:sym typeface="Palatino"/>
                        </a:rPr>
                        <a:t>Cost of coffee beans from developing countries are higher</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 xmlns:a16="http://schemas.microsoft.com/office/drawing/2014/main" val="10003"/>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75bd9a8557_1_47"/>
          <p:cNvSpPr txBox="1">
            <a:spLocks noGrp="1"/>
          </p:cNvSpPr>
          <p:nvPr>
            <p:ph type="title"/>
          </p:nvPr>
        </p:nvSpPr>
        <p:spPr>
          <a:xfrm>
            <a:off x="455425" y="493947"/>
            <a:ext cx="7973400" cy="6579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Clr>
                <a:srgbClr val="FFFFFF"/>
              </a:buClr>
              <a:buSzPts val="4500"/>
              <a:buFont typeface="Palatino"/>
              <a:buNone/>
            </a:pPr>
            <a:r>
              <a:rPr lang="en-US">
                <a:latin typeface="Palatino"/>
                <a:ea typeface="Palatino"/>
                <a:cs typeface="Palatino"/>
                <a:sym typeface="Palatino"/>
              </a:rPr>
              <a:t>P</a:t>
            </a:r>
            <a:r>
              <a:rPr lang="en-US" i="0" strike="noStrike" cap="none">
                <a:latin typeface="Palatino"/>
                <a:ea typeface="Palatino"/>
                <a:cs typeface="Palatino"/>
                <a:sym typeface="Palatino"/>
              </a:rPr>
              <a:t>E</a:t>
            </a:r>
            <a:r>
              <a:rPr lang="en-US" sz="3600" i="0" u="sng" strike="noStrike" cap="none">
                <a:latin typeface="Palatino"/>
                <a:ea typeface="Palatino"/>
                <a:cs typeface="Palatino"/>
                <a:sym typeface="Palatino"/>
              </a:rPr>
              <a:t>S</a:t>
            </a:r>
            <a:r>
              <a:rPr lang="en-US" i="0" u="none" strike="noStrike" cap="none">
                <a:latin typeface="Palatino"/>
                <a:ea typeface="Palatino"/>
                <a:cs typeface="Palatino"/>
                <a:sym typeface="Palatino"/>
              </a:rPr>
              <a:t>T Analysis</a:t>
            </a:r>
            <a:r>
              <a:rPr lang="en-US">
                <a:latin typeface="Palatino"/>
                <a:ea typeface="Palatino"/>
                <a:cs typeface="Palatino"/>
                <a:sym typeface="Palatino"/>
              </a:rPr>
              <a:t>: Social</a:t>
            </a:r>
            <a:r>
              <a:rPr lang="en-US" b="0" i="0" u="none" strike="noStrike" cap="none">
                <a:latin typeface="Palatino"/>
                <a:ea typeface="Palatino"/>
                <a:cs typeface="Palatino"/>
                <a:sym typeface="Palatino"/>
              </a:rPr>
              <a:t> </a:t>
            </a:r>
            <a:endParaRPr>
              <a:latin typeface="Palatino"/>
              <a:ea typeface="Palatino"/>
              <a:cs typeface="Palatino"/>
              <a:sym typeface="Palatino"/>
            </a:endParaRPr>
          </a:p>
        </p:txBody>
      </p:sp>
      <p:graphicFrame>
        <p:nvGraphicFramePr>
          <p:cNvPr id="182" name="Google Shape;182;g75bd9a8557_1_47"/>
          <p:cNvGraphicFramePr/>
          <p:nvPr/>
        </p:nvGraphicFramePr>
        <p:xfrm>
          <a:off x="0" y="1330925"/>
          <a:ext cx="9143975" cy="3812600"/>
        </p:xfrm>
        <a:graphic>
          <a:graphicData uri="http://schemas.openxmlformats.org/drawingml/2006/table">
            <a:tbl>
              <a:tblPr>
                <a:noFill/>
                <a:tableStyleId>{E47524D7-2335-4AB9-8CF1-0D968FAC3876}</a:tableStyleId>
              </a:tblPr>
              <a:tblGrid>
                <a:gridCol w="3756825">
                  <a:extLst>
                    <a:ext uri="{9D8B030D-6E8A-4147-A177-3AD203B41FA5}">
                      <a16:colId xmlns="" xmlns:a16="http://schemas.microsoft.com/office/drawing/2014/main" val="20000"/>
                    </a:ext>
                  </a:extLst>
                </a:gridCol>
                <a:gridCol w="2693575">
                  <a:extLst>
                    <a:ext uri="{9D8B030D-6E8A-4147-A177-3AD203B41FA5}">
                      <a16:colId xmlns="" xmlns:a16="http://schemas.microsoft.com/office/drawing/2014/main" val="20001"/>
                    </a:ext>
                  </a:extLst>
                </a:gridCol>
                <a:gridCol w="2693575">
                  <a:extLst>
                    <a:ext uri="{9D8B030D-6E8A-4147-A177-3AD203B41FA5}">
                      <a16:colId xmlns="" xmlns:a16="http://schemas.microsoft.com/office/drawing/2014/main" val="20002"/>
                    </a:ext>
                  </a:extLst>
                </a:gridCol>
              </a:tblGrid>
              <a:tr h="924425">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Issue</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Impact</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Implication</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extLst>
                  <a:ext uri="{0D108BD9-81ED-4DB2-BD59-A6C34878D82A}">
                    <a16:rowId xmlns="" xmlns:a16="http://schemas.microsoft.com/office/drawing/2014/main" val="10000"/>
                  </a:ext>
                </a:extLst>
              </a:tr>
              <a:tr h="10393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Growing coffee culture</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revenue based on increasing demand</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Presents on opportunity to expand</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 xmlns:a16="http://schemas.microsoft.com/office/drawing/2014/main" val="10001"/>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More consumption in urban areas</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Low sales in rural areas</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in geographical area</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 xmlns:a16="http://schemas.microsoft.com/office/drawing/2014/main" val="10002"/>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in middle class sector</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revenue based on increasing demand</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Presents on opportunity to expand</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g75bd9a8557_1_52"/>
          <p:cNvSpPr txBox="1">
            <a:spLocks noGrp="1"/>
          </p:cNvSpPr>
          <p:nvPr>
            <p:ph type="title"/>
          </p:nvPr>
        </p:nvSpPr>
        <p:spPr>
          <a:xfrm>
            <a:off x="455425" y="493947"/>
            <a:ext cx="7973400" cy="6579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Clr>
                <a:srgbClr val="FFFFFF"/>
              </a:buClr>
              <a:buSzPts val="4500"/>
              <a:buFont typeface="Palatino"/>
              <a:buNone/>
            </a:pPr>
            <a:r>
              <a:rPr lang="en-US">
                <a:latin typeface="Palatino"/>
                <a:ea typeface="Palatino"/>
                <a:cs typeface="Palatino"/>
                <a:sym typeface="Palatino"/>
              </a:rPr>
              <a:t>P</a:t>
            </a:r>
            <a:r>
              <a:rPr lang="en-US" i="0" strike="noStrike" cap="none">
                <a:latin typeface="Palatino"/>
                <a:ea typeface="Palatino"/>
                <a:cs typeface="Palatino"/>
                <a:sym typeface="Palatino"/>
              </a:rPr>
              <a:t>ES</a:t>
            </a:r>
            <a:r>
              <a:rPr lang="en-US" sz="3600" i="0" u="sng" strike="noStrike" cap="none">
                <a:latin typeface="Palatino"/>
                <a:ea typeface="Palatino"/>
                <a:cs typeface="Palatino"/>
                <a:sym typeface="Palatino"/>
              </a:rPr>
              <a:t>T</a:t>
            </a:r>
            <a:r>
              <a:rPr lang="en-US" i="0" u="none" strike="noStrike" cap="none">
                <a:latin typeface="Palatino"/>
                <a:ea typeface="Palatino"/>
                <a:cs typeface="Palatino"/>
                <a:sym typeface="Palatino"/>
              </a:rPr>
              <a:t> Analysis</a:t>
            </a:r>
            <a:r>
              <a:rPr lang="en-US">
                <a:latin typeface="Palatino"/>
                <a:ea typeface="Palatino"/>
                <a:cs typeface="Palatino"/>
                <a:sym typeface="Palatino"/>
              </a:rPr>
              <a:t>: Technological</a:t>
            </a:r>
            <a:r>
              <a:rPr lang="en-US" b="0" i="0" u="none" strike="noStrike" cap="none">
                <a:latin typeface="Palatino"/>
                <a:ea typeface="Palatino"/>
                <a:cs typeface="Palatino"/>
                <a:sym typeface="Palatino"/>
              </a:rPr>
              <a:t> </a:t>
            </a:r>
            <a:endParaRPr>
              <a:latin typeface="Palatino"/>
              <a:ea typeface="Palatino"/>
              <a:cs typeface="Palatino"/>
              <a:sym typeface="Palatino"/>
            </a:endParaRPr>
          </a:p>
        </p:txBody>
      </p:sp>
      <p:graphicFrame>
        <p:nvGraphicFramePr>
          <p:cNvPr id="188" name="Google Shape;188;g75bd9a8557_1_52"/>
          <p:cNvGraphicFramePr/>
          <p:nvPr/>
        </p:nvGraphicFramePr>
        <p:xfrm>
          <a:off x="0" y="1330925"/>
          <a:ext cx="9143975" cy="3812600"/>
        </p:xfrm>
        <a:graphic>
          <a:graphicData uri="http://schemas.openxmlformats.org/drawingml/2006/table">
            <a:tbl>
              <a:tblPr>
                <a:noFill/>
                <a:tableStyleId>{E47524D7-2335-4AB9-8CF1-0D968FAC3876}</a:tableStyleId>
              </a:tblPr>
              <a:tblGrid>
                <a:gridCol w="3756825">
                  <a:extLst>
                    <a:ext uri="{9D8B030D-6E8A-4147-A177-3AD203B41FA5}">
                      <a16:colId xmlns="" xmlns:a16="http://schemas.microsoft.com/office/drawing/2014/main" val="20000"/>
                    </a:ext>
                  </a:extLst>
                </a:gridCol>
                <a:gridCol w="2693575">
                  <a:extLst>
                    <a:ext uri="{9D8B030D-6E8A-4147-A177-3AD203B41FA5}">
                      <a16:colId xmlns="" xmlns:a16="http://schemas.microsoft.com/office/drawing/2014/main" val="20001"/>
                    </a:ext>
                  </a:extLst>
                </a:gridCol>
                <a:gridCol w="2693575">
                  <a:extLst>
                    <a:ext uri="{9D8B030D-6E8A-4147-A177-3AD203B41FA5}">
                      <a16:colId xmlns="" xmlns:a16="http://schemas.microsoft.com/office/drawing/2014/main" val="20002"/>
                    </a:ext>
                  </a:extLst>
                </a:gridCol>
              </a:tblGrid>
              <a:tr h="924425">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Issue</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Impact</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Implication</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extLst>
                  <a:ext uri="{0D108BD9-81ED-4DB2-BD59-A6C34878D82A}">
                    <a16:rowId xmlns="" xmlns:a16="http://schemas.microsoft.com/office/drawing/2014/main" val="10000"/>
                  </a:ext>
                </a:extLst>
              </a:tr>
              <a:tr h="10393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Inefficient machinery</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Production is not up to the mark </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Upgrade to the latest machinery </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 xmlns:a16="http://schemas.microsoft.com/office/drawing/2014/main" val="10001"/>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Poor record keeping</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Increased maintaining costs</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Purchased good quality machine </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 xmlns:a16="http://schemas.microsoft.com/office/drawing/2014/main" val="10002"/>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Expensive equipments</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Low production</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Hire a manager with software expertise</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 xmlns:a16="http://schemas.microsoft.com/office/drawing/2014/main" val="10003"/>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6bc836f9db_0_172"/>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a:solidFill>
                  <a:srgbClr val="38761D"/>
                </a:solidFill>
                <a:latin typeface="Palatino"/>
                <a:ea typeface="Palatino"/>
                <a:cs typeface="Palatino"/>
                <a:sym typeface="Palatino"/>
              </a:rPr>
              <a:t>Market Analysis</a:t>
            </a:r>
            <a:endParaRPr>
              <a:solidFill>
                <a:srgbClr val="38761D"/>
              </a:solidFill>
              <a:latin typeface="Palatino"/>
              <a:ea typeface="Palatino"/>
              <a:cs typeface="Palatino"/>
              <a:sym typeface="Palatino"/>
            </a:endParaRPr>
          </a:p>
        </p:txBody>
      </p:sp>
      <p:sp>
        <p:nvSpPr>
          <p:cNvPr id="194" name="Google Shape;194;g6bc836f9db_0_172"/>
          <p:cNvSpPr txBox="1">
            <a:spLocks noGrp="1"/>
          </p:cNvSpPr>
          <p:nvPr>
            <p:ph type="body" idx="1"/>
          </p:nvPr>
        </p:nvSpPr>
        <p:spPr>
          <a:xfrm>
            <a:off x="35700" y="878650"/>
            <a:ext cx="9072600" cy="41604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solidFill>
                  <a:srgbClr val="000000"/>
                </a:solidFill>
                <a:latin typeface="Palatino"/>
                <a:ea typeface="Palatino"/>
                <a:cs typeface="Palatino"/>
                <a:sym typeface="Palatino"/>
              </a:rPr>
              <a:t>Target’s market: General population, </a:t>
            </a:r>
            <a:r>
              <a:rPr lang="en-US">
                <a:solidFill>
                  <a:srgbClr val="000000"/>
                </a:solidFill>
                <a:highlight>
                  <a:srgbClr val="FFFFFF"/>
                </a:highlight>
                <a:latin typeface="Palatino"/>
                <a:ea typeface="Palatino"/>
                <a:cs typeface="Palatino"/>
                <a:sym typeface="Palatino"/>
              </a:rPr>
              <a:t>men and women who are aged 25 to 40. They account for almost half (49 percent) of its total business (like the coffee chain consumers)</a:t>
            </a:r>
            <a:endParaRPr>
              <a:solidFill>
                <a:srgbClr val="000000"/>
              </a:solidFill>
              <a:highlight>
                <a:srgbClr val="FFFFFF"/>
              </a:highlight>
              <a:latin typeface="Palatino"/>
              <a:ea typeface="Palatino"/>
              <a:cs typeface="Palatino"/>
              <a:sym typeface="Palatino"/>
            </a:endParaRPr>
          </a:p>
          <a:p>
            <a:pPr marL="0" lvl="0" indent="0" algn="l" rtl="0">
              <a:spcBef>
                <a:spcPts val="1600"/>
              </a:spcBef>
              <a:spcAft>
                <a:spcPts val="0"/>
              </a:spcAft>
              <a:buNone/>
            </a:pPr>
            <a:r>
              <a:rPr lang="en-US">
                <a:solidFill>
                  <a:srgbClr val="000000"/>
                </a:solidFill>
                <a:highlight>
                  <a:srgbClr val="FFFFFF"/>
                </a:highlight>
                <a:latin typeface="Palatino"/>
                <a:ea typeface="Palatino"/>
                <a:cs typeface="Palatino"/>
                <a:sym typeface="Palatino"/>
              </a:rPr>
              <a:t>The target audiences for Starbucks share a variety of characteristics, including a high-income, an awareness of social status and environmental consciousness.</a:t>
            </a:r>
            <a:endParaRPr>
              <a:solidFill>
                <a:srgbClr val="000000"/>
              </a:solidFill>
              <a:highlight>
                <a:srgbClr val="FFFFFF"/>
              </a:highlight>
              <a:latin typeface="Palatino"/>
              <a:ea typeface="Palatino"/>
              <a:cs typeface="Palatino"/>
              <a:sym typeface="Palatino"/>
            </a:endParaRPr>
          </a:p>
          <a:p>
            <a:pPr marL="0" lvl="0" indent="0" algn="l" rtl="0">
              <a:spcBef>
                <a:spcPts val="1600"/>
              </a:spcBef>
              <a:spcAft>
                <a:spcPts val="0"/>
              </a:spcAft>
              <a:buNone/>
            </a:pPr>
            <a:r>
              <a:rPr lang="en-US">
                <a:solidFill>
                  <a:srgbClr val="000000"/>
                </a:solidFill>
                <a:highlight>
                  <a:srgbClr val="FFFFFF"/>
                </a:highlight>
                <a:latin typeface="Palatino"/>
                <a:ea typeface="Palatino"/>
                <a:cs typeface="Palatino"/>
                <a:sym typeface="Palatino"/>
              </a:rPr>
              <a:t>Size and growth of the target market: Growing due to increasing of stores, customer loyalty program, memberships card.</a:t>
            </a:r>
            <a:endParaRPr>
              <a:solidFill>
                <a:srgbClr val="000000"/>
              </a:solidFill>
              <a:highlight>
                <a:srgbClr val="FFFFFF"/>
              </a:highlight>
              <a:latin typeface="Palatino"/>
              <a:ea typeface="Palatino"/>
              <a:cs typeface="Palatino"/>
              <a:sym typeface="Palatino"/>
            </a:endParaRPr>
          </a:p>
          <a:p>
            <a:pPr marL="0" lvl="0" indent="0" algn="l" rtl="0">
              <a:spcBef>
                <a:spcPts val="1600"/>
              </a:spcBef>
              <a:spcAft>
                <a:spcPts val="0"/>
              </a:spcAft>
              <a:buNone/>
            </a:pPr>
            <a:r>
              <a:rPr lang="en-US">
                <a:solidFill>
                  <a:srgbClr val="000000"/>
                </a:solidFill>
                <a:highlight>
                  <a:srgbClr val="FFFFFF"/>
                </a:highlight>
                <a:latin typeface="Palatino"/>
                <a:ea typeface="Palatino"/>
                <a:cs typeface="Palatino"/>
                <a:sym typeface="Palatino"/>
              </a:rPr>
              <a:t>Distribution channel : Direct retail company-own stores, Retail stores, CPG merchandise, Supermarket, shopping centre, office coffee suppliers such as hotel, airlines, and mobile distribution channel.</a:t>
            </a:r>
            <a:endParaRPr>
              <a:solidFill>
                <a:srgbClr val="000000"/>
              </a:solidFill>
              <a:highlight>
                <a:srgbClr val="FFFFFF"/>
              </a:highlight>
              <a:latin typeface="Palatino"/>
              <a:ea typeface="Palatino"/>
              <a:cs typeface="Palatino"/>
              <a:sym typeface="Palatino"/>
            </a:endParaRPr>
          </a:p>
          <a:p>
            <a:pPr marL="0" lvl="0" indent="0" algn="l" rtl="0">
              <a:spcBef>
                <a:spcPts val="1600"/>
              </a:spcBef>
              <a:spcAft>
                <a:spcPts val="0"/>
              </a:spcAft>
              <a:buNone/>
            </a:pPr>
            <a:r>
              <a:rPr lang="en-US">
                <a:solidFill>
                  <a:srgbClr val="000000"/>
                </a:solidFill>
                <a:highlight>
                  <a:srgbClr val="FFFFFF"/>
                </a:highlight>
                <a:latin typeface="Palatino"/>
                <a:ea typeface="Palatino"/>
                <a:cs typeface="Palatino"/>
                <a:sym typeface="Palatino"/>
              </a:rPr>
              <a:t>Price sensitivity of customers : medium to high</a:t>
            </a:r>
            <a:endParaRPr>
              <a:solidFill>
                <a:srgbClr val="000000"/>
              </a:solidFill>
              <a:highlight>
                <a:srgbClr val="FFFFFF"/>
              </a:highlight>
              <a:latin typeface="Palatino"/>
              <a:ea typeface="Palatino"/>
              <a:cs typeface="Palatino"/>
              <a:sym typeface="Palatino"/>
            </a:endParaRPr>
          </a:p>
          <a:p>
            <a:pPr marL="0" lvl="0" indent="0" algn="l" rtl="0">
              <a:spcBef>
                <a:spcPts val="1600"/>
              </a:spcBef>
              <a:spcAft>
                <a:spcPts val="1600"/>
              </a:spcAft>
              <a:buNone/>
            </a:pPr>
            <a:r>
              <a:rPr lang="en-US" b="1">
                <a:solidFill>
                  <a:srgbClr val="000000"/>
                </a:solidFill>
                <a:highlight>
                  <a:srgbClr val="FFFF00"/>
                </a:highlight>
                <a:latin typeface="Palatino"/>
                <a:ea typeface="Palatino"/>
                <a:cs typeface="Palatino"/>
                <a:sym typeface="Palatino"/>
              </a:rPr>
              <a:t>Market trends: R</a:t>
            </a:r>
            <a:r>
              <a:rPr lang="en-US" sz="1150" b="1">
                <a:solidFill>
                  <a:srgbClr val="444444"/>
                </a:solidFill>
                <a:highlight>
                  <a:srgbClr val="FFFF00"/>
                </a:highlight>
                <a:latin typeface="Arial"/>
                <a:ea typeface="Arial"/>
                <a:cs typeface="Arial"/>
                <a:sym typeface="Arial"/>
              </a:rPr>
              <a:t>e</a:t>
            </a:r>
            <a:r>
              <a:rPr lang="en-US" b="1">
                <a:solidFill>
                  <a:srgbClr val="444444"/>
                </a:solidFill>
                <a:highlight>
                  <a:srgbClr val="FFFF00"/>
                </a:highlight>
                <a:latin typeface="Palatino"/>
                <a:ea typeface="Palatino"/>
                <a:cs typeface="Palatino"/>
                <a:sym typeface="Palatino"/>
              </a:rPr>
              <a:t>venue in the Coffee segment amounts to $429,478m in 2019. The market is expected to grow annually by 5.8%.</a:t>
            </a:r>
            <a:endParaRPr b="1">
              <a:solidFill>
                <a:srgbClr val="000000"/>
              </a:solidFill>
              <a:highlight>
                <a:srgbClr val="FFFF00"/>
              </a:highlight>
              <a:latin typeface="Palatino"/>
              <a:ea typeface="Palatino"/>
              <a:cs typeface="Palatino"/>
              <a:sym typeface="Palatino"/>
            </a:endParaRPr>
          </a:p>
        </p:txBody>
      </p:sp>
      <p:pic>
        <p:nvPicPr>
          <p:cNvPr id="195" name="Google Shape;195;g6bc836f9db_0_172"/>
          <p:cNvPicPr preferRelativeResize="0"/>
          <p:nvPr/>
        </p:nvPicPr>
        <p:blipFill>
          <a:blip r:embed="rId3">
            <a:alphaModFix/>
          </a:blip>
          <a:stretch>
            <a:fillRect/>
          </a:stretch>
        </p:blipFill>
        <p:spPr>
          <a:xfrm>
            <a:off x="8281777" y="4416175"/>
            <a:ext cx="738650" cy="7386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6bb98c898c_0_492"/>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Clr>
                <a:srgbClr val="000000"/>
              </a:buClr>
              <a:buSzPts val="3900"/>
              <a:buFont typeface="Arial"/>
              <a:buNone/>
            </a:pPr>
            <a:r>
              <a:rPr lang="en-US" b="0">
                <a:solidFill>
                  <a:srgbClr val="38761D"/>
                </a:solidFill>
                <a:latin typeface="Palatino"/>
                <a:ea typeface="Palatino"/>
                <a:cs typeface="Palatino"/>
                <a:sym typeface="Palatino"/>
              </a:rPr>
              <a:t>Benchmark Analysis - Finance</a:t>
            </a:r>
            <a:endParaRPr b="0">
              <a:solidFill>
                <a:srgbClr val="38761D"/>
              </a:solidFill>
              <a:latin typeface="Palatino"/>
              <a:ea typeface="Palatino"/>
              <a:cs typeface="Palatino"/>
              <a:sym typeface="Palatino"/>
            </a:endParaRPr>
          </a:p>
          <a:p>
            <a:pPr marL="0" lvl="0" indent="0" algn="l" rtl="0">
              <a:spcBef>
                <a:spcPts val="0"/>
              </a:spcBef>
              <a:spcAft>
                <a:spcPts val="0"/>
              </a:spcAft>
              <a:buNone/>
            </a:pPr>
            <a:endParaRPr/>
          </a:p>
        </p:txBody>
      </p:sp>
      <p:graphicFrame>
        <p:nvGraphicFramePr>
          <p:cNvPr id="201" name="Google Shape;201;g6bb98c898c_0_492"/>
          <p:cNvGraphicFramePr/>
          <p:nvPr/>
        </p:nvGraphicFramePr>
        <p:xfrm>
          <a:off x="39525" y="535200"/>
          <a:ext cx="9030350" cy="3804750"/>
        </p:xfrm>
        <a:graphic>
          <a:graphicData uri="http://schemas.openxmlformats.org/drawingml/2006/table">
            <a:tbl>
              <a:tblPr>
                <a:noFill/>
                <a:tableStyleId>{CA4D0826-E7F9-4425-85D0-0DF0C8502D61}</a:tableStyleId>
              </a:tblPr>
              <a:tblGrid>
                <a:gridCol w="1463925">
                  <a:extLst>
                    <a:ext uri="{9D8B030D-6E8A-4147-A177-3AD203B41FA5}">
                      <a16:colId xmlns="" xmlns:a16="http://schemas.microsoft.com/office/drawing/2014/main" val="20000"/>
                    </a:ext>
                  </a:extLst>
                </a:gridCol>
                <a:gridCol w="1463925">
                  <a:extLst>
                    <a:ext uri="{9D8B030D-6E8A-4147-A177-3AD203B41FA5}">
                      <a16:colId xmlns="" xmlns:a16="http://schemas.microsoft.com/office/drawing/2014/main" val="20001"/>
                    </a:ext>
                  </a:extLst>
                </a:gridCol>
                <a:gridCol w="1463925">
                  <a:extLst>
                    <a:ext uri="{9D8B030D-6E8A-4147-A177-3AD203B41FA5}">
                      <a16:colId xmlns="" xmlns:a16="http://schemas.microsoft.com/office/drawing/2014/main" val="20002"/>
                    </a:ext>
                  </a:extLst>
                </a:gridCol>
                <a:gridCol w="1463925">
                  <a:extLst>
                    <a:ext uri="{9D8B030D-6E8A-4147-A177-3AD203B41FA5}">
                      <a16:colId xmlns="" xmlns:a16="http://schemas.microsoft.com/office/drawing/2014/main" val="20003"/>
                    </a:ext>
                  </a:extLst>
                </a:gridCol>
                <a:gridCol w="1463925">
                  <a:extLst>
                    <a:ext uri="{9D8B030D-6E8A-4147-A177-3AD203B41FA5}">
                      <a16:colId xmlns="" xmlns:a16="http://schemas.microsoft.com/office/drawing/2014/main" val="20004"/>
                    </a:ext>
                  </a:extLst>
                </a:gridCol>
                <a:gridCol w="1710725">
                  <a:extLst>
                    <a:ext uri="{9D8B030D-6E8A-4147-A177-3AD203B41FA5}">
                      <a16:colId xmlns="" xmlns:a16="http://schemas.microsoft.com/office/drawing/2014/main" val="20005"/>
                    </a:ext>
                  </a:extLst>
                </a:gridCol>
              </a:tblGrid>
              <a:tr h="634125">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Finance</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Starbucks</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McDonald</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Panera Bread</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Dunkin Donut</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Industry</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0"/>
                  </a:ext>
                </a:extLst>
              </a:tr>
              <a:tr h="6341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highlight>
                            <a:srgbClr val="FFFF00"/>
                          </a:highlight>
                          <a:latin typeface="Palatino"/>
                          <a:ea typeface="Palatino"/>
                          <a:cs typeface="Palatino"/>
                          <a:sym typeface="Palatino"/>
                        </a:rPr>
                        <a:t>Net profit margin</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highlight>
                            <a:srgbClr val="FFFF00"/>
                          </a:highlight>
                          <a:latin typeface="Palatino"/>
                          <a:ea typeface="Palatino"/>
                          <a:cs typeface="Palatino"/>
                          <a:sym typeface="Palatino"/>
                        </a:rPr>
                        <a:t>18.28%</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highlight>
                            <a:srgbClr val="FFFF00"/>
                          </a:highlight>
                          <a:latin typeface="Palatino"/>
                          <a:ea typeface="Palatino"/>
                          <a:cs typeface="Palatino"/>
                          <a:sym typeface="Palatino"/>
                        </a:rPr>
                        <a:t>28.18%</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5.18%</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17.39%</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17.25%</a:t>
                      </a:r>
                      <a:endParaRPr u="none" strike="noStrike" cap="none">
                        <a:highlight>
                          <a:srgbClr val="FFFF00"/>
                        </a:highlight>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1"/>
                  </a:ext>
                </a:extLst>
              </a:tr>
              <a:tr h="6341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Return on assets</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18.70%</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18.06%</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(11.93)</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6.68%</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7.87%</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2"/>
                  </a:ext>
                </a:extLst>
              </a:tr>
              <a:tr h="6341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Debt to equity</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8.07</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(4.97)</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1.7</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(4.22)</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.14%</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3"/>
                  </a:ext>
                </a:extLst>
              </a:tr>
              <a:tr h="6341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Debt to assets</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.39</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.95</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.36</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.29</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.49</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4"/>
                  </a:ext>
                </a:extLst>
              </a:tr>
              <a:tr h="6341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Current ratio</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2.20</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1.36</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.79</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1.51</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1.46</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5"/>
                  </a:ext>
                </a:extLst>
              </a:tr>
            </a:tbl>
          </a:graphicData>
        </a:graphic>
      </p:graphicFrame>
      <p:sp>
        <p:nvSpPr>
          <p:cNvPr id="202" name="Google Shape;202;g6bb98c898c_0_492"/>
          <p:cNvSpPr txBox="1"/>
          <p:nvPr/>
        </p:nvSpPr>
        <p:spPr>
          <a:xfrm>
            <a:off x="0" y="4687625"/>
            <a:ext cx="2876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b="1">
                <a:latin typeface="Palatino"/>
                <a:ea typeface="Palatino"/>
                <a:cs typeface="Palatino"/>
                <a:sym typeface="Palatino"/>
              </a:rPr>
              <a:t>Based on:</a:t>
            </a:r>
            <a:r>
              <a:rPr lang="en-US" sz="1200">
                <a:latin typeface="Palatino"/>
                <a:ea typeface="Palatino"/>
                <a:cs typeface="Palatino"/>
                <a:sym typeface="Palatino"/>
              </a:rPr>
              <a:t> 10-K (filing date: 2018-11-16)</a:t>
            </a:r>
            <a:endParaRPr/>
          </a:p>
        </p:txBody>
      </p:sp>
      <p:pic>
        <p:nvPicPr>
          <p:cNvPr id="203" name="Google Shape;203;g6bb98c898c_0_492"/>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g6bc836f9db_0_177"/>
          <p:cNvSpPr txBox="1">
            <a:spLocks noGrp="1"/>
          </p:cNvSpPr>
          <p:nvPr>
            <p:ph type="title"/>
          </p:nvPr>
        </p:nvSpPr>
        <p:spPr>
          <a:xfrm>
            <a:off x="1864250" y="-155875"/>
            <a:ext cx="5859000" cy="7386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b="0">
                <a:solidFill>
                  <a:srgbClr val="38761D"/>
                </a:solidFill>
                <a:latin typeface="Palatino"/>
                <a:ea typeface="Palatino"/>
                <a:cs typeface="Palatino"/>
                <a:sym typeface="Palatino"/>
              </a:rPr>
              <a:t>Benchmark Analysis - Employees </a:t>
            </a:r>
            <a:endParaRPr b="0">
              <a:solidFill>
                <a:srgbClr val="38761D"/>
              </a:solidFill>
              <a:latin typeface="Palatino"/>
              <a:ea typeface="Palatino"/>
              <a:cs typeface="Palatino"/>
              <a:sym typeface="Palatino"/>
            </a:endParaRPr>
          </a:p>
          <a:p>
            <a:pPr marL="0" lvl="0" indent="0" algn="l" rtl="0">
              <a:spcBef>
                <a:spcPts val="0"/>
              </a:spcBef>
              <a:spcAft>
                <a:spcPts val="0"/>
              </a:spcAft>
              <a:buNone/>
            </a:pPr>
            <a:endParaRPr/>
          </a:p>
        </p:txBody>
      </p:sp>
      <p:graphicFrame>
        <p:nvGraphicFramePr>
          <p:cNvPr id="209" name="Google Shape;209;g6bc836f9db_0_177"/>
          <p:cNvGraphicFramePr/>
          <p:nvPr/>
        </p:nvGraphicFramePr>
        <p:xfrm>
          <a:off x="3" y="609555"/>
          <a:ext cx="9020400" cy="4469100"/>
        </p:xfrm>
        <a:graphic>
          <a:graphicData uri="http://schemas.openxmlformats.org/drawingml/2006/table">
            <a:tbl>
              <a:tblPr>
                <a:noFill/>
                <a:tableStyleId>{CA4D0826-E7F9-4425-85D0-0DF0C8502D61}</a:tableStyleId>
              </a:tblPr>
              <a:tblGrid>
                <a:gridCol w="1965000">
                  <a:extLst>
                    <a:ext uri="{9D8B030D-6E8A-4147-A177-3AD203B41FA5}">
                      <a16:colId xmlns="" xmlns:a16="http://schemas.microsoft.com/office/drawing/2014/main" val="20000"/>
                    </a:ext>
                  </a:extLst>
                </a:gridCol>
                <a:gridCol w="1260850">
                  <a:extLst>
                    <a:ext uri="{9D8B030D-6E8A-4147-A177-3AD203B41FA5}">
                      <a16:colId xmlns="" xmlns:a16="http://schemas.microsoft.com/office/drawing/2014/main" val="20001"/>
                    </a:ext>
                  </a:extLst>
                </a:gridCol>
                <a:gridCol w="1284350">
                  <a:extLst>
                    <a:ext uri="{9D8B030D-6E8A-4147-A177-3AD203B41FA5}">
                      <a16:colId xmlns="" xmlns:a16="http://schemas.microsoft.com/office/drawing/2014/main" val="20002"/>
                    </a:ext>
                  </a:extLst>
                </a:gridCol>
                <a:gridCol w="1503400">
                  <a:extLst>
                    <a:ext uri="{9D8B030D-6E8A-4147-A177-3AD203B41FA5}">
                      <a16:colId xmlns="" xmlns:a16="http://schemas.microsoft.com/office/drawing/2014/main" val="20003"/>
                    </a:ext>
                  </a:extLst>
                </a:gridCol>
                <a:gridCol w="1503400">
                  <a:extLst>
                    <a:ext uri="{9D8B030D-6E8A-4147-A177-3AD203B41FA5}">
                      <a16:colId xmlns="" xmlns:a16="http://schemas.microsoft.com/office/drawing/2014/main" val="20004"/>
                    </a:ext>
                  </a:extLst>
                </a:gridCol>
                <a:gridCol w="1503400">
                  <a:extLst>
                    <a:ext uri="{9D8B030D-6E8A-4147-A177-3AD203B41FA5}">
                      <a16:colId xmlns="" xmlns:a16="http://schemas.microsoft.com/office/drawing/2014/main" val="20005"/>
                    </a:ext>
                  </a:extLst>
                </a:gridCol>
              </a:tblGrid>
              <a:tr h="743650">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Efficiency</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Starbucks</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McDonald</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Panera Bread</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Dunkin Donut</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Industry</a:t>
                      </a:r>
                      <a:endParaRPr b="1"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0"/>
                  </a:ext>
                </a:extLst>
              </a:tr>
              <a:tr h="743650">
                <a:tc>
                  <a:txBody>
                    <a:bodyPr/>
                    <a:lstStyle/>
                    <a:p>
                      <a:pPr marL="0" lvl="0" indent="0" algn="ctr" rtl="0">
                        <a:spcBef>
                          <a:spcPts val="0"/>
                        </a:spcBef>
                        <a:spcAft>
                          <a:spcPts val="0"/>
                        </a:spcAft>
                        <a:buNone/>
                      </a:pPr>
                      <a:r>
                        <a:rPr lang="en-US" b="1">
                          <a:latin typeface="Palatino"/>
                          <a:ea typeface="Palatino"/>
                          <a:cs typeface="Palatino"/>
                          <a:sym typeface="Palatino"/>
                        </a:rPr>
                        <a:t>Average number of employees</a:t>
                      </a:r>
                      <a:endParaRPr b="1">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1"/>
                  </a:ext>
                </a:extLst>
              </a:tr>
              <a:tr h="743650">
                <a:tc>
                  <a:txBody>
                    <a:bodyPr/>
                    <a:lstStyle/>
                    <a:p>
                      <a:pPr marL="0" lvl="0" indent="0" algn="ctr" rtl="0">
                        <a:spcBef>
                          <a:spcPts val="0"/>
                        </a:spcBef>
                        <a:spcAft>
                          <a:spcPts val="0"/>
                        </a:spcAft>
                        <a:buNone/>
                      </a:pPr>
                      <a:r>
                        <a:rPr lang="en-US" b="1">
                          <a:highlight>
                            <a:srgbClr val="FFFF00"/>
                          </a:highlight>
                          <a:latin typeface="Palatino"/>
                          <a:ea typeface="Palatino"/>
                          <a:cs typeface="Palatino"/>
                          <a:sym typeface="Palatino"/>
                        </a:rPr>
                        <a:t>Annual revenue per employee</a:t>
                      </a:r>
                      <a:endParaRPr b="1">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2</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3</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highlight>
                            <a:srgbClr val="FFFF00"/>
                          </a:highlight>
                          <a:latin typeface="Palatino"/>
                          <a:ea typeface="Palatino"/>
                          <a:cs typeface="Palatino"/>
                          <a:sym typeface="Palatino"/>
                        </a:rPr>
                        <a:t>5</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highlight>
                            <a:srgbClr val="FFFF00"/>
                          </a:highlight>
                          <a:latin typeface="Palatino"/>
                          <a:ea typeface="Palatino"/>
                          <a:cs typeface="Palatino"/>
                          <a:sym typeface="Palatino"/>
                        </a:rPr>
                        <a:t>1</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highlight>
                            <a:srgbClr val="FFFF00"/>
                          </a:highlight>
                          <a:latin typeface="Palatino"/>
                          <a:ea typeface="Palatino"/>
                          <a:cs typeface="Palatino"/>
                          <a:sym typeface="Palatino"/>
                        </a:rPr>
                        <a:t>2.5</a:t>
                      </a:r>
                      <a:endParaRPr u="none" strike="noStrike" cap="none">
                        <a:highlight>
                          <a:srgbClr val="FFFF00"/>
                        </a:highlight>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2"/>
                  </a:ext>
                </a:extLst>
              </a:tr>
              <a:tr h="743650">
                <a:tc>
                  <a:txBody>
                    <a:bodyPr/>
                    <a:lstStyle/>
                    <a:p>
                      <a:pPr marL="0" lvl="0" indent="0" algn="ctr" rtl="0">
                        <a:spcBef>
                          <a:spcPts val="0"/>
                        </a:spcBef>
                        <a:spcAft>
                          <a:spcPts val="0"/>
                        </a:spcAft>
                        <a:buNone/>
                      </a:pPr>
                      <a:r>
                        <a:rPr lang="en-US" b="1">
                          <a:latin typeface="Palatino"/>
                          <a:ea typeface="Palatino"/>
                          <a:cs typeface="Palatino"/>
                          <a:sym typeface="Palatino"/>
                        </a:rPr>
                        <a:t>Annual compensation per employee</a:t>
                      </a:r>
                      <a:endParaRPr b="1">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3"/>
                  </a:ext>
                </a:extLst>
              </a:tr>
              <a:tr h="743650">
                <a:tc>
                  <a:txBody>
                    <a:bodyPr/>
                    <a:lstStyle/>
                    <a:p>
                      <a:pPr marL="0" lvl="0" indent="0" algn="ctr" rtl="0">
                        <a:spcBef>
                          <a:spcPts val="0"/>
                        </a:spcBef>
                        <a:spcAft>
                          <a:spcPts val="0"/>
                        </a:spcAft>
                        <a:buNone/>
                      </a:pPr>
                      <a:r>
                        <a:rPr lang="en-US" b="1">
                          <a:latin typeface="Palatino"/>
                          <a:ea typeface="Palatino"/>
                          <a:cs typeface="Palatino"/>
                          <a:sym typeface="Palatino"/>
                        </a:rPr>
                        <a:t>Flexibility of organizational structure </a:t>
                      </a:r>
                      <a:endParaRPr b="1">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4"/>
                  </a:ext>
                </a:extLst>
              </a:tr>
              <a:tr h="750850">
                <a:tc>
                  <a:txBody>
                    <a:bodyPr/>
                    <a:lstStyle/>
                    <a:p>
                      <a:pPr marL="0" lvl="0" indent="0" algn="ctr" rtl="0">
                        <a:spcBef>
                          <a:spcPts val="0"/>
                        </a:spcBef>
                        <a:spcAft>
                          <a:spcPts val="0"/>
                        </a:spcAft>
                        <a:buNone/>
                      </a:pPr>
                      <a:r>
                        <a:rPr lang="en-US" b="1">
                          <a:latin typeface="Palatino"/>
                          <a:ea typeface="Palatino"/>
                          <a:cs typeface="Palatino"/>
                          <a:sym typeface="Palatino"/>
                        </a:rPr>
                        <a:t>Ability to attract &amp; retain the best people </a:t>
                      </a:r>
                      <a:endParaRPr b="1">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5"/>
                  </a:ext>
                </a:extLst>
              </a:tr>
            </a:tbl>
          </a:graphicData>
        </a:graphic>
      </p:graphicFrame>
      <p:pic>
        <p:nvPicPr>
          <p:cNvPr id="210" name="Google Shape;210;g6bc836f9db_0_177"/>
          <p:cNvPicPr preferRelativeResize="0"/>
          <p:nvPr/>
        </p:nvPicPr>
        <p:blipFill>
          <a:blip r:embed="rId3">
            <a:alphaModFix/>
          </a:blip>
          <a:stretch>
            <a:fillRect/>
          </a:stretch>
        </p:blipFill>
        <p:spPr>
          <a:xfrm>
            <a:off x="8281777" y="-155825"/>
            <a:ext cx="738650" cy="738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6bb98c898c_0_505"/>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b="0">
                <a:solidFill>
                  <a:srgbClr val="38761D"/>
                </a:solidFill>
                <a:latin typeface="Palatino"/>
                <a:ea typeface="Palatino"/>
                <a:cs typeface="Palatino"/>
                <a:sym typeface="Palatino"/>
              </a:rPr>
              <a:t>Benchmark Analysis - Sales </a:t>
            </a:r>
            <a:endParaRPr b="0">
              <a:solidFill>
                <a:srgbClr val="38761D"/>
              </a:solidFill>
              <a:latin typeface="Palatino"/>
              <a:ea typeface="Palatino"/>
              <a:cs typeface="Palatino"/>
              <a:sym typeface="Palatino"/>
            </a:endParaRPr>
          </a:p>
          <a:p>
            <a:pPr marL="0" lvl="0" indent="0" algn="l" rtl="0">
              <a:spcBef>
                <a:spcPts val="0"/>
              </a:spcBef>
              <a:spcAft>
                <a:spcPts val="0"/>
              </a:spcAft>
              <a:buNone/>
            </a:pPr>
            <a:endParaRPr/>
          </a:p>
        </p:txBody>
      </p:sp>
      <p:graphicFrame>
        <p:nvGraphicFramePr>
          <p:cNvPr id="216" name="Google Shape;216;g6bb98c898c_0_505"/>
          <p:cNvGraphicFramePr/>
          <p:nvPr/>
        </p:nvGraphicFramePr>
        <p:xfrm>
          <a:off x="266999" y="916201"/>
          <a:ext cx="8500800" cy="3358375"/>
        </p:xfrm>
        <a:graphic>
          <a:graphicData uri="http://schemas.openxmlformats.org/drawingml/2006/table">
            <a:tbl>
              <a:tblPr>
                <a:noFill/>
                <a:tableStyleId>{CA4D0826-E7F9-4425-85D0-0DF0C8502D61}</a:tableStyleId>
              </a:tblPr>
              <a:tblGrid>
                <a:gridCol w="1416800">
                  <a:extLst>
                    <a:ext uri="{9D8B030D-6E8A-4147-A177-3AD203B41FA5}">
                      <a16:colId xmlns="" xmlns:a16="http://schemas.microsoft.com/office/drawing/2014/main" val="20000"/>
                    </a:ext>
                  </a:extLst>
                </a:gridCol>
                <a:gridCol w="1416800">
                  <a:extLst>
                    <a:ext uri="{9D8B030D-6E8A-4147-A177-3AD203B41FA5}">
                      <a16:colId xmlns="" xmlns:a16="http://schemas.microsoft.com/office/drawing/2014/main" val="20001"/>
                    </a:ext>
                  </a:extLst>
                </a:gridCol>
                <a:gridCol w="1416800">
                  <a:extLst>
                    <a:ext uri="{9D8B030D-6E8A-4147-A177-3AD203B41FA5}">
                      <a16:colId xmlns="" xmlns:a16="http://schemas.microsoft.com/office/drawing/2014/main" val="20002"/>
                    </a:ext>
                  </a:extLst>
                </a:gridCol>
                <a:gridCol w="1416800">
                  <a:extLst>
                    <a:ext uri="{9D8B030D-6E8A-4147-A177-3AD203B41FA5}">
                      <a16:colId xmlns="" xmlns:a16="http://schemas.microsoft.com/office/drawing/2014/main" val="20003"/>
                    </a:ext>
                  </a:extLst>
                </a:gridCol>
                <a:gridCol w="1416800">
                  <a:extLst>
                    <a:ext uri="{9D8B030D-6E8A-4147-A177-3AD203B41FA5}">
                      <a16:colId xmlns="" xmlns:a16="http://schemas.microsoft.com/office/drawing/2014/main" val="20004"/>
                    </a:ext>
                  </a:extLst>
                </a:gridCol>
                <a:gridCol w="1416800">
                  <a:extLst>
                    <a:ext uri="{9D8B030D-6E8A-4147-A177-3AD203B41FA5}">
                      <a16:colId xmlns="" xmlns:a16="http://schemas.microsoft.com/office/drawing/2014/main" val="20005"/>
                    </a:ext>
                  </a:extLst>
                </a:gridCol>
              </a:tblGrid>
              <a:tr h="671675">
                <a:tc>
                  <a:txBody>
                    <a:bodyPr/>
                    <a:lstStyle/>
                    <a:p>
                      <a:pPr marL="0" marR="0" lvl="0" indent="0" algn="ctr" rtl="0">
                        <a:lnSpc>
                          <a:spcPct val="100000"/>
                        </a:lnSpc>
                        <a:spcBef>
                          <a:spcPts val="0"/>
                        </a:spcBef>
                        <a:spcAft>
                          <a:spcPts val="0"/>
                        </a:spcAft>
                        <a:buClr>
                          <a:srgbClr val="000000"/>
                        </a:buClr>
                        <a:buSzPts val="1300"/>
                        <a:buFont typeface="Arial"/>
                        <a:buNone/>
                      </a:pPr>
                      <a:r>
                        <a:rPr lang="en-US" b="1">
                          <a:latin typeface="Palatino"/>
                          <a:ea typeface="Palatino"/>
                          <a:cs typeface="Palatino"/>
                          <a:sym typeface="Palatino"/>
                        </a:rPr>
                        <a:t>Sales</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Starbucks</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McDonald</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Panera Bread</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D</a:t>
                      </a:r>
                      <a:r>
                        <a:rPr lang="en-US" b="1">
                          <a:latin typeface="Palatino"/>
                          <a:ea typeface="Palatino"/>
                          <a:cs typeface="Palatino"/>
                          <a:sym typeface="Palatino"/>
                        </a:rPr>
                        <a:t>u</a:t>
                      </a:r>
                      <a:r>
                        <a:rPr lang="en-US" b="1" u="none" strike="noStrike" cap="none">
                          <a:latin typeface="Palatino"/>
                          <a:ea typeface="Palatino"/>
                          <a:cs typeface="Palatino"/>
                          <a:sym typeface="Palatino"/>
                        </a:rPr>
                        <a:t>nkin Donut</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a:latin typeface="Palatino"/>
                          <a:ea typeface="Palatino"/>
                          <a:cs typeface="Palatino"/>
                          <a:sym typeface="Palatino"/>
                        </a:rPr>
                        <a:t>Median</a:t>
                      </a:r>
                      <a:endParaRPr b="1"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0"/>
                  </a:ext>
                </a:extLst>
              </a:tr>
              <a:tr h="671675">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Sales growth percentage </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2.6</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1"/>
                  </a:ext>
                </a:extLst>
              </a:tr>
              <a:tr h="671675">
                <a:tc>
                  <a:txBody>
                    <a:bodyPr/>
                    <a:lstStyle/>
                    <a:p>
                      <a:pPr marL="0" marR="0" lvl="0" indent="0" algn="ctr" rtl="0">
                        <a:lnSpc>
                          <a:spcPct val="100000"/>
                        </a:lnSpc>
                        <a:spcBef>
                          <a:spcPts val="0"/>
                        </a:spcBef>
                        <a:spcAft>
                          <a:spcPts val="0"/>
                        </a:spcAft>
                        <a:buClr>
                          <a:srgbClr val="000000"/>
                        </a:buClr>
                        <a:buSzPts val="1300"/>
                        <a:buFont typeface="Arial"/>
                        <a:buNone/>
                      </a:pPr>
                      <a:r>
                        <a:rPr lang="en-US" u="none" strike="noStrike" cap="none">
                          <a:highlight>
                            <a:srgbClr val="FFFF00"/>
                          </a:highlight>
                          <a:latin typeface="Palatino"/>
                          <a:ea typeface="Palatino"/>
                          <a:cs typeface="Palatino"/>
                          <a:sym typeface="Palatino"/>
                        </a:rPr>
                        <a:t>Market share</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1</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2</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3</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3.5</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2.4</a:t>
                      </a:r>
                      <a:endParaRPr u="none" strike="noStrike" cap="none">
                        <a:highlight>
                          <a:srgbClr val="FFFF00"/>
                        </a:highlight>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2"/>
                  </a:ext>
                </a:extLst>
              </a:tr>
              <a:tr h="671675">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Customer Loyalty</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3"/>
                  </a:ext>
                </a:extLst>
              </a:tr>
              <a:tr h="671675">
                <a:tc>
                  <a:txBody>
                    <a:bodyPr/>
                    <a:lstStyle/>
                    <a:p>
                      <a:pPr marL="0" marR="0" lvl="0" indent="0" algn="ctr"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Advertising </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4"/>
                  </a:ext>
                </a:extLst>
              </a:tr>
            </a:tbl>
          </a:graphicData>
        </a:graphic>
      </p:graphicFrame>
      <p:pic>
        <p:nvPicPr>
          <p:cNvPr id="217" name="Google Shape;217;g6bb98c898c_0_505"/>
          <p:cNvPicPr preferRelativeResize="0"/>
          <p:nvPr/>
        </p:nvPicPr>
        <p:blipFill>
          <a:blip r:embed="rId3">
            <a:alphaModFix/>
          </a:blip>
          <a:stretch>
            <a:fillRect/>
          </a:stretch>
        </p:blipFill>
        <p:spPr>
          <a:xfrm>
            <a:off x="8281777" y="4339975"/>
            <a:ext cx="738650" cy="738650"/>
          </a:xfrm>
          <a:prstGeom prst="rect">
            <a:avLst/>
          </a:prstGeom>
          <a:noFill/>
          <a:ln>
            <a:noFill/>
          </a:ln>
        </p:spPr>
      </p:pic>
      <p:sp>
        <p:nvSpPr>
          <p:cNvPr id="218" name="Google Shape;218;g6bb98c898c_0_505"/>
          <p:cNvSpPr txBox="1"/>
          <p:nvPr/>
        </p:nvSpPr>
        <p:spPr>
          <a:xfrm>
            <a:off x="394800" y="4460800"/>
            <a:ext cx="6290100" cy="73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latin typeface="Palatino"/>
                <a:ea typeface="Palatino"/>
                <a:cs typeface="Palatino"/>
                <a:sym typeface="Palatino"/>
              </a:rPr>
              <a:t>1 = Superior; 5 = Poor </a:t>
            </a:r>
            <a:endParaRPr b="1">
              <a:latin typeface="Palatino"/>
              <a:ea typeface="Palatino"/>
              <a:cs typeface="Palatino"/>
              <a:sym typeface="Palatin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g6bc836f9db_0_188"/>
          <p:cNvSpPr txBox="1">
            <a:spLocks noGrp="1"/>
          </p:cNvSpPr>
          <p:nvPr>
            <p:ph type="title"/>
          </p:nvPr>
        </p:nvSpPr>
        <p:spPr>
          <a:xfrm>
            <a:off x="727650" y="534575"/>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b="0">
                <a:solidFill>
                  <a:srgbClr val="38761D"/>
                </a:solidFill>
                <a:latin typeface="Palatino"/>
                <a:ea typeface="Palatino"/>
                <a:cs typeface="Palatino"/>
                <a:sym typeface="Palatino"/>
              </a:rPr>
              <a:t>Benchmark Analysis - Growth </a:t>
            </a:r>
            <a:endParaRPr b="0">
              <a:solidFill>
                <a:srgbClr val="38761D"/>
              </a:solidFill>
              <a:latin typeface="Palatino"/>
              <a:ea typeface="Palatino"/>
              <a:cs typeface="Palatino"/>
              <a:sym typeface="Palatino"/>
            </a:endParaRPr>
          </a:p>
          <a:p>
            <a:pPr marL="0" lvl="0" indent="0" algn="l" rtl="0">
              <a:spcBef>
                <a:spcPts val="0"/>
              </a:spcBef>
              <a:spcAft>
                <a:spcPts val="0"/>
              </a:spcAft>
              <a:buNone/>
            </a:pPr>
            <a:endParaRPr/>
          </a:p>
        </p:txBody>
      </p:sp>
      <p:graphicFrame>
        <p:nvGraphicFramePr>
          <p:cNvPr id="224" name="Google Shape;224;g6bc836f9db_0_188"/>
          <p:cNvGraphicFramePr/>
          <p:nvPr/>
        </p:nvGraphicFramePr>
        <p:xfrm>
          <a:off x="361107" y="1486793"/>
          <a:ext cx="8465550" cy="2305840"/>
        </p:xfrm>
        <a:graphic>
          <a:graphicData uri="http://schemas.openxmlformats.org/drawingml/2006/table">
            <a:tbl>
              <a:tblPr>
                <a:noFill/>
                <a:tableStyleId>{CA4D0826-E7F9-4425-85D0-0DF0C8502D61}</a:tableStyleId>
              </a:tblPr>
              <a:tblGrid>
                <a:gridCol w="1410925">
                  <a:extLst>
                    <a:ext uri="{9D8B030D-6E8A-4147-A177-3AD203B41FA5}">
                      <a16:colId xmlns="" xmlns:a16="http://schemas.microsoft.com/office/drawing/2014/main" val="20000"/>
                    </a:ext>
                  </a:extLst>
                </a:gridCol>
                <a:gridCol w="1410925">
                  <a:extLst>
                    <a:ext uri="{9D8B030D-6E8A-4147-A177-3AD203B41FA5}">
                      <a16:colId xmlns="" xmlns:a16="http://schemas.microsoft.com/office/drawing/2014/main" val="20001"/>
                    </a:ext>
                  </a:extLst>
                </a:gridCol>
                <a:gridCol w="1410925">
                  <a:extLst>
                    <a:ext uri="{9D8B030D-6E8A-4147-A177-3AD203B41FA5}">
                      <a16:colId xmlns="" xmlns:a16="http://schemas.microsoft.com/office/drawing/2014/main" val="20002"/>
                    </a:ext>
                  </a:extLst>
                </a:gridCol>
                <a:gridCol w="1410925">
                  <a:extLst>
                    <a:ext uri="{9D8B030D-6E8A-4147-A177-3AD203B41FA5}">
                      <a16:colId xmlns="" xmlns:a16="http://schemas.microsoft.com/office/drawing/2014/main" val="20003"/>
                    </a:ext>
                  </a:extLst>
                </a:gridCol>
                <a:gridCol w="1410925">
                  <a:extLst>
                    <a:ext uri="{9D8B030D-6E8A-4147-A177-3AD203B41FA5}">
                      <a16:colId xmlns="" xmlns:a16="http://schemas.microsoft.com/office/drawing/2014/main" val="20004"/>
                    </a:ext>
                  </a:extLst>
                </a:gridCol>
                <a:gridCol w="1410925">
                  <a:extLst>
                    <a:ext uri="{9D8B030D-6E8A-4147-A177-3AD203B41FA5}">
                      <a16:colId xmlns="" xmlns:a16="http://schemas.microsoft.com/office/drawing/2014/main" val="20005"/>
                    </a:ext>
                  </a:extLst>
                </a:gridCol>
              </a:tblGrid>
              <a:tr h="200925">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Growth</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Starbucks</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McDonald</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Panera Bread</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Dunkin Donut</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Industry</a:t>
                      </a:r>
                      <a:endParaRPr b="1"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0"/>
                  </a:ext>
                </a:extLst>
              </a:tr>
              <a:tr h="2009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Total Sales (2018 and 2017 comparison</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24.72 B</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21.3 B</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7.5 B</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1.32 B</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13.71 B</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1"/>
                  </a:ext>
                </a:extLst>
              </a:tr>
              <a:tr h="2009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highlight>
                            <a:srgbClr val="FFFF00"/>
                          </a:highlight>
                          <a:latin typeface="Palatino"/>
                          <a:ea typeface="Palatino"/>
                          <a:cs typeface="Palatino"/>
                          <a:sym typeface="Palatino"/>
                        </a:rPr>
                        <a:t>Revenue  (past 12 months)</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24.71 B</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5.43 B</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2.795 B</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1.32 B</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8.56 B</a:t>
                      </a:r>
                      <a:endParaRPr u="none" strike="noStrike" cap="none">
                        <a:highlight>
                          <a:srgbClr val="FFFF00"/>
                        </a:highlight>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2"/>
                  </a:ext>
                </a:extLst>
              </a:tr>
              <a:tr h="2009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Net income growth (past 12 months)</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4.52 B</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5.2B</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145 M</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229.91 M</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2.52 B</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3"/>
                  </a:ext>
                </a:extLst>
              </a:tr>
            </a:tbl>
          </a:graphicData>
        </a:graphic>
      </p:graphicFrame>
      <p:pic>
        <p:nvPicPr>
          <p:cNvPr id="225" name="Google Shape;225;g6bc836f9db_0_188"/>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6bc836f9db_0_183"/>
          <p:cNvSpPr txBox="1">
            <a:spLocks noGrp="1"/>
          </p:cNvSpPr>
          <p:nvPr>
            <p:ph type="title"/>
          </p:nvPr>
        </p:nvSpPr>
        <p:spPr>
          <a:xfrm>
            <a:off x="593075" y="351100"/>
            <a:ext cx="7688700" cy="6516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b="0">
                <a:solidFill>
                  <a:srgbClr val="38761D"/>
                </a:solidFill>
                <a:latin typeface="Palatino"/>
                <a:ea typeface="Palatino"/>
                <a:cs typeface="Palatino"/>
                <a:sym typeface="Palatino"/>
              </a:rPr>
              <a:t>Benchmark Analysis - Products </a:t>
            </a:r>
            <a:endParaRPr b="0">
              <a:solidFill>
                <a:srgbClr val="38761D"/>
              </a:solidFill>
              <a:latin typeface="Palatino"/>
              <a:ea typeface="Palatino"/>
              <a:cs typeface="Palatino"/>
              <a:sym typeface="Palatino"/>
            </a:endParaRPr>
          </a:p>
          <a:p>
            <a:pPr marL="0" lvl="0" indent="0" algn="l" rtl="0">
              <a:spcBef>
                <a:spcPts val="0"/>
              </a:spcBef>
              <a:spcAft>
                <a:spcPts val="0"/>
              </a:spcAft>
              <a:buNone/>
            </a:pPr>
            <a:endParaRPr/>
          </a:p>
        </p:txBody>
      </p:sp>
      <p:graphicFrame>
        <p:nvGraphicFramePr>
          <p:cNvPr id="231" name="Google Shape;231;g6bc836f9db_0_183"/>
          <p:cNvGraphicFramePr/>
          <p:nvPr/>
        </p:nvGraphicFramePr>
        <p:xfrm>
          <a:off x="-4" y="1285109"/>
          <a:ext cx="9020400" cy="3187875"/>
        </p:xfrm>
        <a:graphic>
          <a:graphicData uri="http://schemas.openxmlformats.org/drawingml/2006/table">
            <a:tbl>
              <a:tblPr>
                <a:noFill/>
                <a:tableStyleId>{CA4D0826-E7F9-4425-85D0-0DF0C8502D61}</a:tableStyleId>
              </a:tblPr>
              <a:tblGrid>
                <a:gridCol w="1994775">
                  <a:extLst>
                    <a:ext uri="{9D8B030D-6E8A-4147-A177-3AD203B41FA5}">
                      <a16:colId xmlns="" xmlns:a16="http://schemas.microsoft.com/office/drawing/2014/main" val="20000"/>
                    </a:ext>
                  </a:extLst>
                </a:gridCol>
                <a:gridCol w="1012025">
                  <a:extLst>
                    <a:ext uri="{9D8B030D-6E8A-4147-A177-3AD203B41FA5}">
                      <a16:colId xmlns="" xmlns:a16="http://schemas.microsoft.com/office/drawing/2014/main" val="20001"/>
                    </a:ext>
                  </a:extLst>
                </a:gridCol>
                <a:gridCol w="1503400">
                  <a:extLst>
                    <a:ext uri="{9D8B030D-6E8A-4147-A177-3AD203B41FA5}">
                      <a16:colId xmlns="" xmlns:a16="http://schemas.microsoft.com/office/drawing/2014/main" val="20002"/>
                    </a:ext>
                  </a:extLst>
                </a:gridCol>
                <a:gridCol w="1503400">
                  <a:extLst>
                    <a:ext uri="{9D8B030D-6E8A-4147-A177-3AD203B41FA5}">
                      <a16:colId xmlns="" xmlns:a16="http://schemas.microsoft.com/office/drawing/2014/main" val="20003"/>
                    </a:ext>
                  </a:extLst>
                </a:gridCol>
                <a:gridCol w="1503400">
                  <a:extLst>
                    <a:ext uri="{9D8B030D-6E8A-4147-A177-3AD203B41FA5}">
                      <a16:colId xmlns="" xmlns:a16="http://schemas.microsoft.com/office/drawing/2014/main" val="20004"/>
                    </a:ext>
                  </a:extLst>
                </a:gridCol>
                <a:gridCol w="1503400">
                  <a:extLst>
                    <a:ext uri="{9D8B030D-6E8A-4147-A177-3AD203B41FA5}">
                      <a16:colId xmlns="" xmlns:a16="http://schemas.microsoft.com/office/drawing/2014/main" val="20005"/>
                    </a:ext>
                  </a:extLst>
                </a:gridCol>
              </a:tblGrid>
              <a:tr h="573125">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Products</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Starbucks</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McDonald</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Panera Bread</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Dunkin Donut</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Average</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0"/>
                  </a:ext>
                </a:extLst>
              </a:tr>
              <a:tr h="38747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highlight>
                            <a:srgbClr val="FFFF00"/>
                          </a:highlight>
                          <a:latin typeface="Palatino"/>
                          <a:ea typeface="Palatino"/>
                          <a:cs typeface="Palatino"/>
                          <a:sym typeface="Palatino"/>
                        </a:rPr>
                        <a:t>Product quality</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1</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4</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highlight>
                            <a:srgbClr val="FFFF00"/>
                          </a:highlight>
                          <a:latin typeface="Palatino"/>
                          <a:ea typeface="Palatino"/>
                          <a:cs typeface="Palatino"/>
                          <a:sym typeface="Palatino"/>
                        </a:rPr>
                        <a:t>3</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highlight>
                            <a:srgbClr val="FFFF00"/>
                          </a:highlight>
                          <a:latin typeface="Palatino"/>
                          <a:ea typeface="Palatino"/>
                          <a:cs typeface="Palatino"/>
                          <a:sym typeface="Palatino"/>
                        </a:rPr>
                        <a:t>2</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highlight>
                            <a:srgbClr val="FFFF00"/>
                          </a:highlight>
                          <a:latin typeface="Palatino"/>
                          <a:ea typeface="Palatino"/>
                          <a:cs typeface="Palatino"/>
                          <a:sym typeface="Palatino"/>
                        </a:rPr>
                        <a:t>2.5</a:t>
                      </a:r>
                      <a:endParaRPr u="none" strike="noStrike" cap="none">
                        <a:highlight>
                          <a:srgbClr val="FFFF00"/>
                        </a:highlight>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1"/>
                  </a:ext>
                </a:extLst>
              </a:tr>
              <a:tr h="5185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Product price point</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2.75</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2"/>
                  </a:ext>
                </a:extLst>
              </a:tr>
              <a:tr h="562500">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New product development rate </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3"/>
                  </a:ext>
                </a:extLst>
              </a:tr>
              <a:tr h="573125">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Product replacement cycle </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4"/>
                  </a:ext>
                </a:extLst>
              </a:tr>
              <a:tr h="573125">
                <a:tc>
                  <a:txBody>
                    <a:bodyPr/>
                    <a:lstStyle/>
                    <a:p>
                      <a:pPr marL="0" marR="0" lvl="0" indent="0" algn="l" rtl="0">
                        <a:lnSpc>
                          <a:spcPct val="100000"/>
                        </a:lnSpc>
                        <a:spcBef>
                          <a:spcPts val="0"/>
                        </a:spcBef>
                        <a:spcAft>
                          <a:spcPts val="0"/>
                        </a:spcAft>
                        <a:buNone/>
                      </a:pPr>
                      <a:r>
                        <a:rPr lang="en-US" b="1">
                          <a:latin typeface="Palatino"/>
                          <a:ea typeface="Palatino"/>
                          <a:cs typeface="Palatino"/>
                          <a:sym typeface="Palatino"/>
                        </a:rPr>
                        <a:t>1 = Superior; 5 = Poor</a:t>
                      </a:r>
                      <a:endParaRPr b="1">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None/>
                      </a:pP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None/>
                      </a:pP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None/>
                      </a:pP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None/>
                      </a:pP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None/>
                      </a:pPr>
                      <a:endParaRPr u="none" strike="noStrike" cap="none">
                        <a:latin typeface="Palatino"/>
                        <a:ea typeface="Palatino"/>
                        <a:cs typeface="Palatino"/>
                        <a:sym typeface="Palatino"/>
                      </a:endParaRPr>
                    </a:p>
                  </a:txBody>
                  <a:tcPr marL="64275" marR="64275" marT="48200" marB="48200"/>
                </a:tc>
                <a:extLst>
                  <a:ext uri="{0D108BD9-81ED-4DB2-BD59-A6C34878D82A}">
                    <a16:rowId xmlns="" xmlns:a16="http://schemas.microsoft.com/office/drawing/2014/main" val="10005"/>
                  </a:ext>
                </a:extLst>
              </a:tr>
            </a:tbl>
          </a:graphicData>
        </a:graphic>
      </p:graphicFrame>
      <p:pic>
        <p:nvPicPr>
          <p:cNvPr id="232" name="Google Shape;232;g6bc836f9db_0_183"/>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g6bc836f9db_0_198"/>
          <p:cNvSpPr txBox="1">
            <a:spLocks noGrp="1"/>
          </p:cNvSpPr>
          <p:nvPr>
            <p:ph type="title"/>
          </p:nvPr>
        </p:nvSpPr>
        <p:spPr>
          <a:xfrm>
            <a:off x="583675" y="516925"/>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b="0">
                <a:latin typeface="Palatino"/>
                <a:ea typeface="Palatino"/>
                <a:cs typeface="Palatino"/>
                <a:sym typeface="Palatino"/>
              </a:rPr>
              <a:t>CEO Book Questions (External) </a:t>
            </a:r>
            <a:endParaRPr b="0">
              <a:latin typeface="Palatino"/>
              <a:ea typeface="Palatino"/>
              <a:cs typeface="Palatino"/>
              <a:sym typeface="Palatino"/>
            </a:endParaRPr>
          </a:p>
        </p:txBody>
      </p:sp>
      <p:sp>
        <p:nvSpPr>
          <p:cNvPr id="238" name="Google Shape;238;g6bc836f9db_0_198"/>
          <p:cNvSpPr txBox="1">
            <a:spLocks noGrp="1"/>
          </p:cNvSpPr>
          <p:nvPr>
            <p:ph type="body" idx="1"/>
          </p:nvPr>
        </p:nvSpPr>
        <p:spPr>
          <a:xfrm>
            <a:off x="53550" y="1044775"/>
            <a:ext cx="9027300" cy="4160700"/>
          </a:xfrm>
          <a:prstGeom prst="rect">
            <a:avLst/>
          </a:prstGeom>
        </p:spPr>
        <p:txBody>
          <a:bodyPr spcFirstLastPara="1" wrap="square" lIns="93125" tIns="93125" rIns="93125" bIns="93125" anchor="t" anchorCtr="0">
            <a:noAutofit/>
          </a:bodyPr>
          <a:lstStyle/>
          <a:p>
            <a:pPr marL="457200" lvl="0" indent="-317500" algn="l" rtl="0">
              <a:spcBef>
                <a:spcPts val="800"/>
              </a:spcBef>
              <a:spcAft>
                <a:spcPts val="0"/>
              </a:spcAft>
              <a:buClr>
                <a:srgbClr val="000000"/>
              </a:buClr>
              <a:buSzPts val="1400"/>
              <a:buFont typeface="Palatino"/>
              <a:buAutoNum type="arabicPeriod"/>
            </a:pPr>
            <a:r>
              <a:rPr lang="en-US" b="1">
                <a:solidFill>
                  <a:srgbClr val="000000"/>
                </a:solidFill>
                <a:latin typeface="Palatino"/>
                <a:ea typeface="Palatino"/>
                <a:cs typeface="Palatino"/>
                <a:sym typeface="Palatino"/>
              </a:rPr>
              <a:t>Is there excess capacity in the industry?</a:t>
            </a:r>
            <a:endParaRPr b="1">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a:solidFill>
                  <a:srgbClr val="000000"/>
                </a:solidFill>
                <a:latin typeface="Palatino"/>
                <a:ea typeface="Palatino"/>
                <a:cs typeface="Palatino"/>
                <a:sym typeface="Palatino"/>
              </a:rPr>
              <a:t>Yes, there is still a big room for the newcomers. This can be seen from the fact that the new businessmen make up their place in the market if they come up with new innovative ideas.</a:t>
            </a:r>
            <a:endParaRPr>
              <a:solidFill>
                <a:srgbClr val="000000"/>
              </a:solidFill>
              <a:latin typeface="Palatino"/>
              <a:ea typeface="Palatino"/>
              <a:cs typeface="Palatino"/>
              <a:sym typeface="Palatino"/>
            </a:endParaRPr>
          </a:p>
          <a:p>
            <a:pPr marL="457200" lvl="0" indent="-317500" algn="l" rtl="0">
              <a:spcBef>
                <a:spcPts val="800"/>
              </a:spcBef>
              <a:spcAft>
                <a:spcPts val="0"/>
              </a:spcAft>
              <a:buClr>
                <a:srgbClr val="000000"/>
              </a:buClr>
              <a:buSzPts val="1400"/>
              <a:buFont typeface="Palatino"/>
              <a:buAutoNum type="arabicPeriod"/>
            </a:pPr>
            <a:r>
              <a:rPr lang="en-US" b="1">
                <a:solidFill>
                  <a:srgbClr val="000000"/>
                </a:solidFill>
                <a:latin typeface="Palatino"/>
                <a:ea typeface="Palatino"/>
                <a:cs typeface="Palatino"/>
                <a:sym typeface="Palatino"/>
              </a:rPr>
              <a:t>Is the industry consolidating?</a:t>
            </a:r>
            <a:endParaRPr b="1">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a:solidFill>
                  <a:srgbClr val="000000"/>
                </a:solidFill>
                <a:latin typeface="Palatino"/>
                <a:ea typeface="Palatino"/>
                <a:cs typeface="Palatino"/>
                <a:sym typeface="Palatino"/>
              </a:rPr>
              <a:t>Yes the coffee industry is consolidating. There’s a lot of money being spent and the coffee segment is continuing to grow, but a lot of this growth is not coming from the brands that defined the category in the 20th century.</a:t>
            </a:r>
            <a:endParaRPr b="1">
              <a:solidFill>
                <a:srgbClr val="000000"/>
              </a:solidFill>
              <a:latin typeface="Palatino"/>
              <a:ea typeface="Palatino"/>
              <a:cs typeface="Palatino"/>
              <a:sym typeface="Palatino"/>
            </a:endParaRPr>
          </a:p>
          <a:p>
            <a:pPr marL="457200" lvl="0" indent="-317500" algn="l" rtl="0">
              <a:spcBef>
                <a:spcPts val="800"/>
              </a:spcBef>
              <a:spcAft>
                <a:spcPts val="0"/>
              </a:spcAft>
              <a:buClr>
                <a:srgbClr val="000000"/>
              </a:buClr>
              <a:buSzPts val="1400"/>
              <a:buFont typeface="Palatino"/>
              <a:buAutoNum type="arabicPeriod"/>
            </a:pPr>
            <a:r>
              <a:rPr lang="en-US" b="1">
                <a:solidFill>
                  <a:srgbClr val="000000"/>
                </a:solidFill>
                <a:latin typeface="Palatino"/>
                <a:ea typeface="Palatino"/>
                <a:cs typeface="Palatino"/>
                <a:sym typeface="Palatino"/>
              </a:rPr>
              <a:t>Might your business be affected by currency fluctuations or changes in interest rates (up or down)?</a:t>
            </a:r>
            <a:endParaRPr b="1">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a:solidFill>
                  <a:srgbClr val="000000"/>
                </a:solidFill>
                <a:latin typeface="Palatino"/>
                <a:ea typeface="Palatino"/>
                <a:cs typeface="Palatino"/>
                <a:sym typeface="Palatino"/>
              </a:rPr>
              <a:t>In simple terms, when there's an excessive supply of something the value attached to it decreases, while an increase in demand raises value. The factors detailed below can impact supply and demand of currency, and cause the exchange rate to fluctuate. However, more deliberate factors may also be at play. So there are regular fluctuations somehow in Starbucks business too.</a:t>
            </a:r>
            <a:endParaRPr>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endParaRPr>
              <a:latin typeface="Palatino"/>
              <a:ea typeface="Palatino"/>
              <a:cs typeface="Palatino"/>
              <a:sym typeface="Palatino"/>
            </a:endParaRPr>
          </a:p>
        </p:txBody>
      </p:sp>
      <p:pic>
        <p:nvPicPr>
          <p:cNvPr id="239" name="Google Shape;239;g6bc836f9db_0_198"/>
          <p:cNvPicPr preferRelativeResize="0"/>
          <p:nvPr/>
        </p:nvPicPr>
        <p:blipFill>
          <a:blip r:embed="rId3">
            <a:alphaModFix/>
          </a:blip>
          <a:stretch>
            <a:fillRect/>
          </a:stretch>
        </p:blipFill>
        <p:spPr>
          <a:xfrm>
            <a:off x="8281777" y="4568575"/>
            <a:ext cx="738650" cy="7386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g6bc836f9db_0_208"/>
          <p:cNvSpPr txBox="1">
            <a:spLocks noGrp="1"/>
          </p:cNvSpPr>
          <p:nvPr>
            <p:ph type="title"/>
          </p:nvPr>
        </p:nvSpPr>
        <p:spPr>
          <a:xfrm>
            <a:off x="583675" y="516925"/>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b="0">
                <a:latin typeface="Palatino"/>
                <a:ea typeface="Palatino"/>
                <a:cs typeface="Palatino"/>
                <a:sym typeface="Palatino"/>
              </a:rPr>
              <a:t>CEO Book Questions (External) </a:t>
            </a:r>
            <a:endParaRPr b="0">
              <a:latin typeface="Palatino"/>
              <a:ea typeface="Palatino"/>
              <a:cs typeface="Palatino"/>
              <a:sym typeface="Palatino"/>
            </a:endParaRPr>
          </a:p>
        </p:txBody>
      </p:sp>
      <p:sp>
        <p:nvSpPr>
          <p:cNvPr id="245" name="Google Shape;245;g6bc836f9db_0_208"/>
          <p:cNvSpPr txBox="1">
            <a:spLocks noGrp="1"/>
          </p:cNvSpPr>
          <p:nvPr>
            <p:ph type="body" idx="1"/>
          </p:nvPr>
        </p:nvSpPr>
        <p:spPr>
          <a:xfrm>
            <a:off x="53550" y="1120975"/>
            <a:ext cx="9027300" cy="3291900"/>
          </a:xfrm>
          <a:prstGeom prst="rect">
            <a:avLst/>
          </a:prstGeom>
        </p:spPr>
        <p:txBody>
          <a:bodyPr spcFirstLastPara="1" wrap="square" lIns="93125" tIns="93125" rIns="93125" bIns="93125" anchor="t" anchorCtr="0">
            <a:noAutofit/>
          </a:bodyPr>
          <a:lstStyle/>
          <a:p>
            <a:pPr marL="0" lvl="0" indent="0" algn="l" rtl="0">
              <a:spcBef>
                <a:spcPts val="800"/>
              </a:spcBef>
              <a:spcAft>
                <a:spcPts val="0"/>
              </a:spcAft>
              <a:buClr>
                <a:srgbClr val="000000"/>
              </a:buClr>
              <a:buSzPts val="500"/>
              <a:buFont typeface="Arial"/>
              <a:buNone/>
            </a:pPr>
            <a:r>
              <a:rPr lang="en-US" b="1">
                <a:solidFill>
                  <a:srgbClr val="000000"/>
                </a:solidFill>
                <a:highlight>
                  <a:srgbClr val="FFFF00"/>
                </a:highlight>
                <a:latin typeface="Palatino"/>
                <a:ea typeface="Palatino"/>
                <a:cs typeface="Palatino"/>
                <a:sym typeface="Palatino"/>
              </a:rPr>
              <a:t>4. Are you facing new competitors?</a:t>
            </a:r>
            <a:endParaRPr b="1">
              <a:solidFill>
                <a:srgbClr val="000000"/>
              </a:solidFill>
              <a:highlight>
                <a:srgbClr val="FFFF00"/>
              </a:highlight>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a:solidFill>
                  <a:srgbClr val="000000"/>
                </a:solidFill>
                <a:highlight>
                  <a:srgbClr val="FFFF00"/>
                </a:highlight>
                <a:latin typeface="Palatino"/>
                <a:ea typeface="Palatino"/>
                <a:cs typeface="Palatino"/>
                <a:sym typeface="Palatino"/>
              </a:rPr>
              <a:t>Yes, like all other big business Starbucks also face big competitors globally. Some big competitors include Mcdonald’s , Dunkin Donuts, and Panera Bread </a:t>
            </a:r>
            <a:endParaRPr b="1">
              <a:solidFill>
                <a:srgbClr val="000000"/>
              </a:solidFill>
              <a:highlight>
                <a:srgbClr val="FFFF00"/>
              </a:highlight>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b="1">
                <a:solidFill>
                  <a:srgbClr val="000000"/>
                </a:solidFill>
                <a:latin typeface="Palatino"/>
                <a:ea typeface="Palatino"/>
                <a:cs typeface="Palatino"/>
                <a:sym typeface="Palatino"/>
              </a:rPr>
              <a:t>5. Where is innovation coming from? </a:t>
            </a:r>
            <a:endParaRPr>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a:solidFill>
                  <a:srgbClr val="000000"/>
                </a:solidFill>
                <a:latin typeface="Palatino"/>
                <a:ea typeface="Palatino"/>
                <a:cs typeface="Palatino"/>
                <a:sym typeface="Palatino"/>
              </a:rPr>
              <a:t>Starbucks (SBUX) is easily the biggest name in coffee. The Starbucks corporation has grown to sell its products in almost 30,000 locations worldwide and has one of the most recognizable brands on Earth. Schultz left Starbucks to in 2018. In 2018 the company operated in 78 markets and was worth over $24 billion. </a:t>
            </a:r>
            <a:endParaRPr>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b="1">
                <a:solidFill>
                  <a:srgbClr val="000000"/>
                </a:solidFill>
                <a:latin typeface="Palatino"/>
                <a:ea typeface="Palatino"/>
                <a:cs typeface="Palatino"/>
                <a:sym typeface="Palatino"/>
              </a:rPr>
              <a:t>6. What is happening in e-commerce? How might that affect the company?</a:t>
            </a:r>
            <a:endParaRPr b="1">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a:solidFill>
                  <a:srgbClr val="000000"/>
                </a:solidFill>
                <a:latin typeface="Palatino"/>
                <a:ea typeface="Palatino"/>
                <a:cs typeface="Palatino"/>
                <a:sym typeface="Palatino"/>
              </a:rPr>
              <a:t>In 2018 the company operated in 78 markets and was worth over $24 billions. "Starbucks makes the 91% of its revenue from sales in stores. Starbucks’ greatest strength is its brand. In 2019, Starbucks’ revenue growth fell to 3% from 10.42% in 2018."</a:t>
            </a:r>
            <a:endParaRPr>
              <a:solidFill>
                <a:srgbClr val="000000"/>
              </a:solidFill>
              <a:latin typeface="Palatino"/>
              <a:ea typeface="Palatino"/>
              <a:cs typeface="Palatino"/>
              <a:sym typeface="Palatino"/>
            </a:endParaRPr>
          </a:p>
        </p:txBody>
      </p:sp>
      <p:pic>
        <p:nvPicPr>
          <p:cNvPr id="246" name="Google Shape;246;g6bc836f9db_0_208"/>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graphicFrame>
        <p:nvGraphicFramePr>
          <p:cNvPr id="251" name="Google Shape;251;g6bc836f9db_0_231"/>
          <p:cNvGraphicFramePr/>
          <p:nvPr/>
        </p:nvGraphicFramePr>
        <p:xfrm>
          <a:off x="-6181" y="502568"/>
          <a:ext cx="7131650" cy="4649765"/>
        </p:xfrm>
        <a:graphic>
          <a:graphicData uri="http://schemas.openxmlformats.org/drawingml/2006/table">
            <a:tbl>
              <a:tblPr>
                <a:noFill/>
                <a:tableStyleId>{FE1A02DA-BEB6-4038-8FA4-D2C8CD06FE4B}</a:tableStyleId>
              </a:tblPr>
              <a:tblGrid>
                <a:gridCol w="3413550">
                  <a:extLst>
                    <a:ext uri="{9D8B030D-6E8A-4147-A177-3AD203B41FA5}">
                      <a16:colId xmlns="" xmlns:a16="http://schemas.microsoft.com/office/drawing/2014/main" val="20000"/>
                    </a:ext>
                  </a:extLst>
                </a:gridCol>
                <a:gridCol w="1346425">
                  <a:extLst>
                    <a:ext uri="{9D8B030D-6E8A-4147-A177-3AD203B41FA5}">
                      <a16:colId xmlns="" xmlns:a16="http://schemas.microsoft.com/office/drawing/2014/main" val="20001"/>
                    </a:ext>
                  </a:extLst>
                </a:gridCol>
                <a:gridCol w="1021350">
                  <a:extLst>
                    <a:ext uri="{9D8B030D-6E8A-4147-A177-3AD203B41FA5}">
                      <a16:colId xmlns="" xmlns:a16="http://schemas.microsoft.com/office/drawing/2014/main" val="20002"/>
                    </a:ext>
                  </a:extLst>
                </a:gridCol>
                <a:gridCol w="1350325">
                  <a:extLst>
                    <a:ext uri="{9D8B030D-6E8A-4147-A177-3AD203B41FA5}">
                      <a16:colId xmlns="" xmlns:a16="http://schemas.microsoft.com/office/drawing/2014/main" val="20003"/>
                    </a:ext>
                  </a:extLst>
                </a:gridCol>
              </a:tblGrid>
              <a:tr h="469275">
                <a:tc>
                  <a:txBody>
                    <a:bodyPr/>
                    <a:lstStyle/>
                    <a:p>
                      <a:pPr marL="0" marR="0" lvl="0" indent="0" algn="ctr" rtl="0">
                        <a:lnSpc>
                          <a:spcPct val="100000"/>
                        </a:lnSpc>
                        <a:spcBef>
                          <a:spcPts val="0"/>
                        </a:spcBef>
                        <a:spcAft>
                          <a:spcPts val="0"/>
                        </a:spcAft>
                        <a:buClr>
                          <a:srgbClr val="7B867F"/>
                        </a:buClr>
                        <a:buSzPts val="800"/>
                        <a:buFont typeface="Palatino"/>
                        <a:buNone/>
                      </a:pPr>
                      <a:r>
                        <a:rPr lang="en-US" sz="1800" u="none" strike="noStrike" cap="none">
                          <a:solidFill>
                            <a:srgbClr val="000000"/>
                          </a:solidFill>
                        </a:rPr>
                        <a:t>O</a:t>
                      </a:r>
                      <a:r>
                        <a:rPr lang="en-US" u="none" strike="noStrike" cap="none">
                          <a:solidFill>
                            <a:srgbClr val="000000"/>
                          </a:solidFill>
                        </a:rPr>
                        <a:t>pportunities</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Weight</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Rating </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Score</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extLst>
                  <a:ext uri="{0D108BD9-81ED-4DB2-BD59-A6C34878D82A}">
                    <a16:rowId xmlns="" xmlns:a16="http://schemas.microsoft.com/office/drawing/2014/main" val="10000"/>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1.Expansion in developing countries </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0.025</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4</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0.100</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1"/>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2.Business diversification </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0.025</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3</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0.075</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2"/>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3. Partnership with other firms </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0.030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2</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0.060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3"/>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4. Product innovation and new growth platforms </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0.030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2</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0.060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4"/>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5. Leverage Starbucks brand outside the store base</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0.030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1</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0.030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5"/>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6. Expand in Chinese market </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0.035</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3</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0.105</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6"/>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7. High growth potential of the single-serve coffee market </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0.040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4</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0.160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7"/>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8. High growth potential for courtesy coffee product</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0.045</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2</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0.090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8"/>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9. Increase in the number of diners out-customers </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0.050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2</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0.100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9"/>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10. Flexible prices and offer smaller portion size </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0.025</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3</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0.075</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10"/>
                  </a:ext>
                </a:extLst>
              </a:tr>
            </a:tbl>
          </a:graphicData>
        </a:graphic>
      </p:graphicFrame>
      <p:sp>
        <p:nvSpPr>
          <p:cNvPr id="252" name="Google Shape;252;g6bc836f9db_0_231"/>
          <p:cNvSpPr txBox="1"/>
          <p:nvPr/>
        </p:nvSpPr>
        <p:spPr>
          <a:xfrm>
            <a:off x="1752100" y="-114450"/>
            <a:ext cx="5686500" cy="66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600">
                <a:latin typeface="Palatino"/>
                <a:ea typeface="Palatino"/>
                <a:cs typeface="Palatino"/>
                <a:sym typeface="Palatino"/>
              </a:rPr>
              <a:t>EFE-Analysis</a:t>
            </a:r>
            <a:endParaRPr sz="2600">
              <a:latin typeface="Palatino"/>
              <a:ea typeface="Palatino"/>
              <a:cs typeface="Palatino"/>
              <a:sym typeface="Palatino"/>
            </a:endParaRPr>
          </a:p>
        </p:txBody>
      </p:sp>
      <p:graphicFrame>
        <p:nvGraphicFramePr>
          <p:cNvPr id="253" name="Google Shape;253;g6bc836f9db_0_231"/>
          <p:cNvGraphicFramePr/>
          <p:nvPr/>
        </p:nvGraphicFramePr>
        <p:xfrm>
          <a:off x="7303175" y="3006550"/>
          <a:ext cx="1828975" cy="1981050"/>
        </p:xfrm>
        <a:graphic>
          <a:graphicData uri="http://schemas.openxmlformats.org/drawingml/2006/table">
            <a:tbl>
              <a:tblPr>
                <a:noFill/>
                <a:tableStyleId>{E47524D7-2335-4AB9-8CF1-0D968FAC3876}</a:tableStyleId>
              </a:tblPr>
              <a:tblGrid>
                <a:gridCol w="1828975">
                  <a:extLst>
                    <a:ext uri="{9D8B030D-6E8A-4147-A177-3AD203B41FA5}">
                      <a16:colId xmlns="" xmlns:a16="http://schemas.microsoft.com/office/drawing/2014/main" val="20000"/>
                    </a:ext>
                  </a:extLst>
                </a:gridCol>
              </a:tblGrid>
              <a:tr h="381000">
                <a:tc>
                  <a:txBody>
                    <a:bodyPr/>
                    <a:lstStyle/>
                    <a:p>
                      <a:pPr marL="0" lvl="0" indent="0" algn="l" rtl="0">
                        <a:spcBef>
                          <a:spcPts val="0"/>
                        </a:spcBef>
                        <a:spcAft>
                          <a:spcPts val="0"/>
                        </a:spcAft>
                        <a:buNone/>
                      </a:pPr>
                      <a:r>
                        <a:rPr lang="en-US" b="1">
                          <a:latin typeface="Palatino"/>
                          <a:ea typeface="Palatino"/>
                          <a:cs typeface="Palatino"/>
                          <a:sym typeface="Palatino"/>
                        </a:rPr>
                        <a:t>Rating Scale:</a:t>
                      </a:r>
                      <a:endParaRPr b="1">
                        <a:latin typeface="Palatino"/>
                        <a:ea typeface="Palatino"/>
                        <a:cs typeface="Palatino"/>
                        <a:sym typeface="Palatino"/>
                      </a:endParaRPr>
                    </a:p>
                  </a:txBody>
                  <a:tcPr marL="91425" marR="91425" marT="91425" marB="91425">
                    <a:solidFill>
                      <a:srgbClr val="93C47D"/>
                    </a:solidFill>
                  </a:tcPr>
                </a:tc>
                <a:extLst>
                  <a:ext uri="{0D108BD9-81ED-4DB2-BD59-A6C34878D82A}">
                    <a16:rowId xmlns="" xmlns:a16="http://schemas.microsoft.com/office/drawing/2014/main" val="10000"/>
                  </a:ext>
                </a:extLst>
              </a:tr>
              <a:tr h="381000">
                <a:tc>
                  <a:txBody>
                    <a:bodyPr/>
                    <a:lstStyle/>
                    <a:p>
                      <a:pPr marL="0" lvl="0" indent="0" algn="l" rtl="0">
                        <a:spcBef>
                          <a:spcPts val="0"/>
                        </a:spcBef>
                        <a:spcAft>
                          <a:spcPts val="0"/>
                        </a:spcAft>
                        <a:buNone/>
                      </a:pPr>
                      <a:r>
                        <a:rPr lang="en-US">
                          <a:latin typeface="Palatino"/>
                          <a:ea typeface="Palatino"/>
                          <a:cs typeface="Palatino"/>
                          <a:sym typeface="Palatino"/>
                        </a:rPr>
                        <a:t>4 = Superior</a:t>
                      </a: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1"/>
                  </a:ext>
                </a:extLst>
              </a:tr>
              <a:tr h="381000">
                <a:tc>
                  <a:txBody>
                    <a:bodyPr/>
                    <a:lstStyle/>
                    <a:p>
                      <a:pPr marL="0" lvl="0" indent="0" algn="l" rtl="0">
                        <a:spcBef>
                          <a:spcPts val="0"/>
                        </a:spcBef>
                        <a:spcAft>
                          <a:spcPts val="0"/>
                        </a:spcAft>
                        <a:buNone/>
                      </a:pPr>
                      <a:r>
                        <a:rPr lang="en-US">
                          <a:latin typeface="Palatino"/>
                          <a:ea typeface="Palatino"/>
                          <a:cs typeface="Palatino"/>
                          <a:sym typeface="Palatino"/>
                        </a:rPr>
                        <a:t>3 = Above Average</a:t>
                      </a: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2"/>
                  </a:ext>
                </a:extLst>
              </a:tr>
              <a:tr h="381000">
                <a:tc>
                  <a:txBody>
                    <a:bodyPr/>
                    <a:lstStyle/>
                    <a:p>
                      <a:pPr marL="0" lvl="0" indent="0" algn="l" rtl="0">
                        <a:spcBef>
                          <a:spcPts val="0"/>
                        </a:spcBef>
                        <a:spcAft>
                          <a:spcPts val="0"/>
                        </a:spcAft>
                        <a:buNone/>
                      </a:pPr>
                      <a:r>
                        <a:rPr lang="en-US">
                          <a:latin typeface="Palatino"/>
                          <a:ea typeface="Palatino"/>
                          <a:cs typeface="Palatino"/>
                          <a:sym typeface="Palatino"/>
                        </a:rPr>
                        <a:t>2 = Average</a:t>
                      </a: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3"/>
                  </a:ext>
                </a:extLst>
              </a:tr>
              <a:tr h="381000">
                <a:tc>
                  <a:txBody>
                    <a:bodyPr/>
                    <a:lstStyle/>
                    <a:p>
                      <a:pPr marL="0" lvl="0" indent="0" algn="l" rtl="0">
                        <a:spcBef>
                          <a:spcPts val="0"/>
                        </a:spcBef>
                        <a:spcAft>
                          <a:spcPts val="0"/>
                        </a:spcAft>
                        <a:buNone/>
                      </a:pPr>
                      <a:r>
                        <a:rPr lang="en-US">
                          <a:latin typeface="Palatino"/>
                          <a:ea typeface="Palatino"/>
                          <a:cs typeface="Palatino"/>
                          <a:sym typeface="Palatino"/>
                        </a:rPr>
                        <a:t>1 = Poor</a:t>
                      </a: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4"/>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graphicFrame>
        <p:nvGraphicFramePr>
          <p:cNvPr id="258" name="Google Shape;258;g6bc836f9db_0_225"/>
          <p:cNvGraphicFramePr/>
          <p:nvPr/>
        </p:nvGraphicFramePr>
        <p:xfrm>
          <a:off x="-6" y="68"/>
          <a:ext cx="9144000" cy="4566300"/>
        </p:xfrm>
        <a:graphic>
          <a:graphicData uri="http://schemas.openxmlformats.org/drawingml/2006/table">
            <a:tbl>
              <a:tblPr>
                <a:noFill/>
                <a:tableStyleId>{FE1A02DA-BEB6-4038-8FA4-D2C8CD06FE4B}</a:tableStyleId>
              </a:tblPr>
              <a:tblGrid>
                <a:gridCol w="4727425">
                  <a:extLst>
                    <a:ext uri="{9D8B030D-6E8A-4147-A177-3AD203B41FA5}">
                      <a16:colId xmlns="" xmlns:a16="http://schemas.microsoft.com/office/drawing/2014/main" val="20000"/>
                    </a:ext>
                  </a:extLst>
                </a:gridCol>
                <a:gridCol w="1695625">
                  <a:extLst>
                    <a:ext uri="{9D8B030D-6E8A-4147-A177-3AD203B41FA5}">
                      <a16:colId xmlns="" xmlns:a16="http://schemas.microsoft.com/office/drawing/2014/main" val="20001"/>
                    </a:ext>
                  </a:extLst>
                </a:gridCol>
                <a:gridCol w="1326425">
                  <a:extLst>
                    <a:ext uri="{9D8B030D-6E8A-4147-A177-3AD203B41FA5}">
                      <a16:colId xmlns="" xmlns:a16="http://schemas.microsoft.com/office/drawing/2014/main" val="20002"/>
                    </a:ext>
                  </a:extLst>
                </a:gridCol>
                <a:gridCol w="1394525">
                  <a:extLst>
                    <a:ext uri="{9D8B030D-6E8A-4147-A177-3AD203B41FA5}">
                      <a16:colId xmlns="" xmlns:a16="http://schemas.microsoft.com/office/drawing/2014/main" val="20003"/>
                    </a:ext>
                  </a:extLst>
                </a:gridCol>
              </a:tblGrid>
              <a:tr h="406150">
                <a:tc>
                  <a:txBody>
                    <a:bodyPr/>
                    <a:lstStyle/>
                    <a:p>
                      <a:pPr marL="0" marR="0" lvl="0" indent="0" algn="ctr" rtl="0">
                        <a:lnSpc>
                          <a:spcPct val="100000"/>
                        </a:lnSpc>
                        <a:spcBef>
                          <a:spcPts val="0"/>
                        </a:spcBef>
                        <a:spcAft>
                          <a:spcPts val="0"/>
                        </a:spcAft>
                        <a:buClr>
                          <a:srgbClr val="7B867F"/>
                        </a:buClr>
                        <a:buSzPts val="800"/>
                        <a:buFont typeface="Palatino"/>
                        <a:buNone/>
                      </a:pPr>
                      <a:r>
                        <a:rPr lang="en-US" sz="1800" u="none" strike="noStrike" cap="none">
                          <a:solidFill>
                            <a:srgbClr val="000000"/>
                          </a:solidFill>
                        </a:rPr>
                        <a:t>T</a:t>
                      </a:r>
                      <a:r>
                        <a:rPr lang="en-US" u="none" strike="noStrike" cap="none">
                          <a:solidFill>
                            <a:srgbClr val="000000"/>
                          </a:solidFill>
                        </a:rPr>
                        <a:t>hreats</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Weight</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Rating </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Score</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extLst>
                  <a:ext uri="{0D108BD9-81ED-4DB2-BD59-A6C34878D82A}">
                    <a16:rowId xmlns="" xmlns:a16="http://schemas.microsoft.com/office/drawing/2014/main" val="10000"/>
                  </a:ext>
                </a:extLst>
              </a:tr>
              <a:tr h="406150">
                <a:tc>
                  <a:txBody>
                    <a:bodyPr/>
                    <a:lstStyle/>
                    <a:p>
                      <a:pPr marL="171450" marR="0" lvl="0" indent="-146050" algn="l" rtl="0">
                        <a:lnSpc>
                          <a:spcPct val="100000"/>
                        </a:lnSpc>
                        <a:spcBef>
                          <a:spcPts val="0"/>
                        </a:spcBef>
                        <a:spcAft>
                          <a:spcPts val="0"/>
                        </a:spcAft>
                        <a:buClr>
                          <a:srgbClr val="000000"/>
                        </a:buClr>
                        <a:buSzPts val="1400"/>
                        <a:buFont typeface="Palatino"/>
                        <a:buAutoNum type="arabicPeriod"/>
                      </a:pPr>
                      <a:r>
                        <a:rPr lang="en-US" b="0" u="none" strike="noStrike" cap="none">
                          <a:solidFill>
                            <a:srgbClr val="000000"/>
                          </a:solidFill>
                          <a:highlight>
                            <a:srgbClr val="FFFF00"/>
                          </a:highlight>
                        </a:rPr>
                        <a:t>Competitions involving low-cost coffee sellers </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0.060</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4</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0.240</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1"/>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2. Imitations</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0.065</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3</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0.195</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2"/>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3. Independent coffee house movement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0.070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3</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0.210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3"/>
                  </a:ext>
                </a:extLst>
              </a:tr>
              <a:tr h="50480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4. Supply and price of coffee is subject to significant volatility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0.050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2</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0.100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4"/>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5. Multiple competitors</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0.060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2</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0.120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5"/>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6. Economic uncertainty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0.080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4</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0.320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6"/>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7. Increase competition from local new entrants market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0.025</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4</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0.100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7"/>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8. Trademark infringement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0.090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2</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0.180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8"/>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9. Price sensitivity of customers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0.085</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3</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0.255</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9"/>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10. Rising market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0.080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1</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0.080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10"/>
                  </a:ext>
                </a:extLst>
              </a:tr>
            </a:tbl>
          </a:graphicData>
        </a:graphic>
      </p:graphicFrame>
      <p:graphicFrame>
        <p:nvGraphicFramePr>
          <p:cNvPr id="259" name="Google Shape;259;g6bc836f9db_0_225"/>
          <p:cNvGraphicFramePr/>
          <p:nvPr/>
        </p:nvGraphicFramePr>
        <p:xfrm>
          <a:off x="3565525" y="4667250"/>
          <a:ext cx="5578475" cy="396210"/>
        </p:xfrm>
        <a:graphic>
          <a:graphicData uri="http://schemas.openxmlformats.org/drawingml/2006/table">
            <a:tbl>
              <a:tblPr>
                <a:noFill/>
                <a:tableStyleId>{E47524D7-2335-4AB9-8CF1-0D968FAC3876}</a:tableStyleId>
              </a:tblPr>
              <a:tblGrid>
                <a:gridCol w="2987675">
                  <a:extLst>
                    <a:ext uri="{9D8B030D-6E8A-4147-A177-3AD203B41FA5}">
                      <a16:colId xmlns="" xmlns:a16="http://schemas.microsoft.com/office/drawing/2014/main" val="20000"/>
                    </a:ext>
                  </a:extLst>
                </a:gridCol>
                <a:gridCol w="2590800">
                  <a:extLst>
                    <a:ext uri="{9D8B030D-6E8A-4147-A177-3AD203B41FA5}">
                      <a16:colId xmlns="" xmlns:a16="http://schemas.microsoft.com/office/drawing/2014/main" val="20001"/>
                    </a:ext>
                  </a:extLst>
                </a:gridCol>
              </a:tblGrid>
              <a:tr h="381000">
                <a:tc>
                  <a:txBody>
                    <a:bodyPr/>
                    <a:lstStyle/>
                    <a:p>
                      <a:pPr marL="0" lvl="0" indent="0" algn="l" rtl="0">
                        <a:spcBef>
                          <a:spcPts val="0"/>
                        </a:spcBef>
                        <a:spcAft>
                          <a:spcPts val="0"/>
                        </a:spcAft>
                        <a:buNone/>
                      </a:pPr>
                      <a:r>
                        <a:rPr lang="en-US" b="1">
                          <a:latin typeface="Palatino"/>
                          <a:ea typeface="Palatino"/>
                          <a:cs typeface="Palatino"/>
                          <a:sym typeface="Palatino"/>
                        </a:rPr>
                        <a:t>Total Weight:            1.000</a:t>
                      </a:r>
                      <a:endParaRPr b="1">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b="1">
                          <a:latin typeface="Palatino"/>
                          <a:ea typeface="Palatino"/>
                          <a:cs typeface="Palatino"/>
                          <a:sym typeface="Palatino"/>
                        </a:rPr>
                        <a:t>Total Score:            2.655</a:t>
                      </a:r>
                      <a:endParaRPr b="1">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0"/>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3"/>
        <p:cNvGrpSpPr/>
        <p:nvPr/>
      </p:nvGrpSpPr>
      <p:grpSpPr>
        <a:xfrm>
          <a:off x="0" y="0"/>
          <a:ext cx="0" cy="0"/>
          <a:chOff x="0" y="0"/>
          <a:chExt cx="0" cy="0"/>
        </a:xfrm>
      </p:grpSpPr>
      <p:sp>
        <p:nvSpPr>
          <p:cNvPr id="264" name="Google Shape;264;g6bc836f9db_0_242"/>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a:solidFill>
                  <a:srgbClr val="FFFFFF"/>
                </a:solidFill>
                <a:latin typeface="Palatino"/>
                <a:ea typeface="Palatino"/>
                <a:cs typeface="Palatino"/>
                <a:sym typeface="Palatino"/>
              </a:rPr>
              <a:t>Internal Analysis</a:t>
            </a:r>
            <a:r>
              <a:rPr lang="en-US" sz="4800">
                <a:solidFill>
                  <a:srgbClr val="FFFFFF"/>
                </a:solidFill>
              </a:rPr>
              <a:t> </a:t>
            </a:r>
            <a:endParaRPr sz="48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g6bc836f9db_0_281"/>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Analysis-Liquidity </a:t>
            </a:r>
            <a:endParaRPr sz="2400">
              <a:latin typeface="Palatino"/>
              <a:ea typeface="Palatino"/>
              <a:cs typeface="Palatino"/>
              <a:sym typeface="Palatino"/>
            </a:endParaRPr>
          </a:p>
        </p:txBody>
      </p:sp>
      <p:graphicFrame>
        <p:nvGraphicFramePr>
          <p:cNvPr id="270" name="Google Shape;270;g6bc836f9db_0_281"/>
          <p:cNvGraphicFramePr/>
          <p:nvPr/>
        </p:nvGraphicFramePr>
        <p:xfrm>
          <a:off x="53200" y="692330"/>
          <a:ext cx="9014600" cy="1408380"/>
        </p:xfrm>
        <a:graphic>
          <a:graphicData uri="http://schemas.openxmlformats.org/drawingml/2006/table">
            <a:tbl>
              <a:tblPr>
                <a:noFill/>
                <a:tableStyleId>{E47524D7-2335-4AB9-8CF1-0D968FAC3876}</a:tableStyleId>
              </a:tblPr>
              <a:tblGrid>
                <a:gridCol w="2311050">
                  <a:extLst>
                    <a:ext uri="{9D8B030D-6E8A-4147-A177-3AD203B41FA5}">
                      <a16:colId xmlns="" xmlns:a16="http://schemas.microsoft.com/office/drawing/2014/main" val="20000"/>
                    </a:ext>
                  </a:extLst>
                </a:gridCol>
                <a:gridCol w="747325">
                  <a:extLst>
                    <a:ext uri="{9D8B030D-6E8A-4147-A177-3AD203B41FA5}">
                      <a16:colId xmlns="" xmlns:a16="http://schemas.microsoft.com/office/drawing/2014/main" val="20001"/>
                    </a:ext>
                  </a:extLst>
                </a:gridCol>
                <a:gridCol w="747375">
                  <a:extLst>
                    <a:ext uri="{9D8B030D-6E8A-4147-A177-3AD203B41FA5}">
                      <a16:colId xmlns="" xmlns:a16="http://schemas.microsoft.com/office/drawing/2014/main" val="20002"/>
                    </a:ext>
                  </a:extLst>
                </a:gridCol>
                <a:gridCol w="781600">
                  <a:extLst>
                    <a:ext uri="{9D8B030D-6E8A-4147-A177-3AD203B41FA5}">
                      <a16:colId xmlns="" xmlns:a16="http://schemas.microsoft.com/office/drawing/2014/main" val="20003"/>
                    </a:ext>
                  </a:extLst>
                </a:gridCol>
                <a:gridCol w="747375">
                  <a:extLst>
                    <a:ext uri="{9D8B030D-6E8A-4147-A177-3AD203B41FA5}">
                      <a16:colId xmlns="" xmlns:a16="http://schemas.microsoft.com/office/drawing/2014/main" val="20004"/>
                    </a:ext>
                  </a:extLst>
                </a:gridCol>
                <a:gridCol w="735975">
                  <a:extLst>
                    <a:ext uri="{9D8B030D-6E8A-4147-A177-3AD203B41FA5}">
                      <a16:colId xmlns="" xmlns:a16="http://schemas.microsoft.com/office/drawing/2014/main" val="20005"/>
                    </a:ext>
                  </a:extLst>
                </a:gridCol>
                <a:gridCol w="735975">
                  <a:extLst>
                    <a:ext uri="{9D8B030D-6E8A-4147-A177-3AD203B41FA5}">
                      <a16:colId xmlns="" xmlns:a16="http://schemas.microsoft.com/office/drawing/2014/main" val="20006"/>
                    </a:ext>
                  </a:extLst>
                </a:gridCol>
                <a:gridCol w="735975">
                  <a:extLst>
                    <a:ext uri="{9D8B030D-6E8A-4147-A177-3AD203B41FA5}">
                      <a16:colId xmlns="" xmlns:a16="http://schemas.microsoft.com/office/drawing/2014/main" val="20007"/>
                    </a:ext>
                  </a:extLst>
                </a:gridCol>
                <a:gridCol w="735975">
                  <a:extLst>
                    <a:ext uri="{9D8B030D-6E8A-4147-A177-3AD203B41FA5}">
                      <a16:colId xmlns="" xmlns:a16="http://schemas.microsoft.com/office/drawing/2014/main" val="20008"/>
                    </a:ext>
                  </a:extLst>
                </a:gridCol>
                <a:gridCol w="735975">
                  <a:extLst>
                    <a:ext uri="{9D8B030D-6E8A-4147-A177-3AD203B41FA5}">
                      <a16:colId xmlns="" xmlns:a16="http://schemas.microsoft.com/office/drawing/2014/main" val="20009"/>
                    </a:ext>
                  </a:extLst>
                </a:gridCol>
              </a:tblGrid>
              <a:tr h="546475">
                <a:tc>
                  <a:txBody>
                    <a:bodyPr/>
                    <a:lstStyle/>
                    <a:p>
                      <a:pPr marL="0" lvl="0" indent="0" algn="ctr" rtl="0">
                        <a:spcBef>
                          <a:spcPts val="0"/>
                        </a:spcBef>
                        <a:spcAft>
                          <a:spcPts val="0"/>
                        </a:spcAft>
                        <a:buNone/>
                      </a:pPr>
                      <a:r>
                        <a:rPr lang="en-US" b="1">
                          <a:latin typeface="Palatino"/>
                          <a:ea typeface="Palatino"/>
                          <a:cs typeface="Palatino"/>
                          <a:sym typeface="Palatino"/>
                        </a:rPr>
                        <a:t>Ratio</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2014</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2015</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2016</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a:t>
                      </a:r>
                      <a:endParaRPr b="1">
                        <a:latin typeface="Palatino"/>
                        <a:ea typeface="Palatino"/>
                        <a:cs typeface="Palatino"/>
                        <a:sym typeface="Palatino"/>
                      </a:endParaRPr>
                    </a:p>
                    <a:p>
                      <a:pPr marL="0" lvl="0" indent="0" algn="ctr" rtl="0">
                        <a:spcBef>
                          <a:spcPts val="0"/>
                        </a:spcBef>
                        <a:spcAft>
                          <a:spcPts val="0"/>
                        </a:spcAft>
                        <a:buNone/>
                      </a:pP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2017</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2018</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a:t>
                      </a:r>
                      <a:endParaRPr b="1">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0"/>
                  </a:ext>
                </a:extLst>
              </a:tr>
              <a:tr h="402600">
                <a:tc>
                  <a:txBody>
                    <a:bodyPr/>
                    <a:lstStyle/>
                    <a:p>
                      <a:pPr marL="0" lvl="0" indent="0" algn="l" rtl="0">
                        <a:spcBef>
                          <a:spcPts val="0"/>
                        </a:spcBef>
                        <a:spcAft>
                          <a:spcPts val="0"/>
                        </a:spcAft>
                        <a:buNone/>
                      </a:pPr>
                      <a:r>
                        <a:rPr lang="en-US">
                          <a:highlight>
                            <a:srgbClr val="FFFF00"/>
                          </a:highlight>
                          <a:latin typeface="Palatino"/>
                          <a:ea typeface="Palatino"/>
                          <a:cs typeface="Palatino"/>
                          <a:sym typeface="Palatino"/>
                        </a:rPr>
                        <a:t>Current Ratios</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1.37</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1.08</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-0.29</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1.04</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-0.04</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1.25</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+0.21</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2.1</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+0.85</a:t>
                      </a:r>
                      <a:endParaRPr>
                        <a:highlight>
                          <a:srgbClr val="FFFF00"/>
                        </a:highlight>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1"/>
                  </a:ext>
                </a:extLst>
              </a:tr>
              <a:tr h="395350">
                <a:tc>
                  <a:txBody>
                    <a:bodyPr/>
                    <a:lstStyle/>
                    <a:p>
                      <a:pPr marL="0" lvl="0" indent="0" algn="l" rtl="0">
                        <a:spcBef>
                          <a:spcPts val="0"/>
                        </a:spcBef>
                        <a:spcAft>
                          <a:spcPts val="0"/>
                        </a:spcAft>
                        <a:buNone/>
                      </a:pPr>
                      <a:r>
                        <a:rPr lang="en-US">
                          <a:latin typeface="Palatino"/>
                          <a:ea typeface="Palatino"/>
                          <a:cs typeface="Palatino"/>
                          <a:sym typeface="Palatino"/>
                        </a:rPr>
                        <a:t>Quick or Acid-Test Ratio</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1.01</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0.73</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-0.28</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0.74</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+0.01</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0.93</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+0.19</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1.95</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+1.02</a:t>
                      </a: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2"/>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g7a71133d84_0_34"/>
          <p:cNvPicPr preferRelativeResize="0"/>
          <p:nvPr/>
        </p:nvPicPr>
        <p:blipFill>
          <a:blip r:embed="rId3">
            <a:alphaModFix/>
          </a:blip>
          <a:stretch>
            <a:fillRect/>
          </a:stretch>
        </p:blipFill>
        <p:spPr>
          <a:xfrm>
            <a:off x="1183750" y="482025"/>
            <a:ext cx="6776500" cy="45905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aphicFrame>
        <p:nvGraphicFramePr>
          <p:cNvPr id="280" name="Google Shape;280;g7a71133d84_0_1"/>
          <p:cNvGraphicFramePr/>
          <p:nvPr/>
        </p:nvGraphicFramePr>
        <p:xfrm>
          <a:off x="0" y="593905"/>
          <a:ext cx="9144000" cy="1799712"/>
        </p:xfrm>
        <a:graphic>
          <a:graphicData uri="http://schemas.openxmlformats.org/drawingml/2006/table">
            <a:tbl>
              <a:tblPr>
                <a:noFill/>
                <a:tableStyleId>{E47524D7-2335-4AB9-8CF1-0D968FAC3876}</a:tableStyleId>
              </a:tblPr>
              <a:tblGrid>
                <a:gridCol w="2084975">
                  <a:extLst>
                    <a:ext uri="{9D8B030D-6E8A-4147-A177-3AD203B41FA5}">
                      <a16:colId xmlns="" xmlns:a16="http://schemas.microsoft.com/office/drawing/2014/main" val="20000"/>
                    </a:ext>
                  </a:extLst>
                </a:gridCol>
                <a:gridCol w="841075">
                  <a:extLst>
                    <a:ext uri="{9D8B030D-6E8A-4147-A177-3AD203B41FA5}">
                      <a16:colId xmlns="" xmlns:a16="http://schemas.microsoft.com/office/drawing/2014/main" val="20001"/>
                    </a:ext>
                  </a:extLst>
                </a:gridCol>
                <a:gridCol w="718050">
                  <a:extLst>
                    <a:ext uri="{9D8B030D-6E8A-4147-A177-3AD203B41FA5}">
                      <a16:colId xmlns="" xmlns:a16="http://schemas.microsoft.com/office/drawing/2014/main" val="20002"/>
                    </a:ext>
                  </a:extLst>
                </a:gridCol>
                <a:gridCol w="778225">
                  <a:extLst>
                    <a:ext uri="{9D8B030D-6E8A-4147-A177-3AD203B41FA5}">
                      <a16:colId xmlns="" xmlns:a16="http://schemas.microsoft.com/office/drawing/2014/main" val="20003"/>
                    </a:ext>
                  </a:extLst>
                </a:gridCol>
                <a:gridCol w="788675">
                  <a:extLst>
                    <a:ext uri="{9D8B030D-6E8A-4147-A177-3AD203B41FA5}">
                      <a16:colId xmlns="" xmlns:a16="http://schemas.microsoft.com/office/drawing/2014/main" val="20004"/>
                    </a:ext>
                  </a:extLst>
                </a:gridCol>
                <a:gridCol w="799175">
                  <a:extLst>
                    <a:ext uri="{9D8B030D-6E8A-4147-A177-3AD203B41FA5}">
                      <a16:colId xmlns="" xmlns:a16="http://schemas.microsoft.com/office/drawing/2014/main" val="20005"/>
                    </a:ext>
                  </a:extLst>
                </a:gridCol>
                <a:gridCol w="788700">
                  <a:extLst>
                    <a:ext uri="{9D8B030D-6E8A-4147-A177-3AD203B41FA5}">
                      <a16:colId xmlns="" xmlns:a16="http://schemas.microsoft.com/office/drawing/2014/main" val="20006"/>
                    </a:ext>
                  </a:extLst>
                </a:gridCol>
                <a:gridCol w="746775">
                  <a:extLst>
                    <a:ext uri="{9D8B030D-6E8A-4147-A177-3AD203B41FA5}">
                      <a16:colId xmlns="" xmlns:a16="http://schemas.microsoft.com/office/drawing/2014/main" val="20007"/>
                    </a:ext>
                  </a:extLst>
                </a:gridCol>
                <a:gridCol w="870700">
                  <a:extLst>
                    <a:ext uri="{9D8B030D-6E8A-4147-A177-3AD203B41FA5}">
                      <a16:colId xmlns="" xmlns:a16="http://schemas.microsoft.com/office/drawing/2014/main" val="20008"/>
                    </a:ext>
                  </a:extLst>
                </a:gridCol>
                <a:gridCol w="727650">
                  <a:extLst>
                    <a:ext uri="{9D8B030D-6E8A-4147-A177-3AD203B41FA5}">
                      <a16:colId xmlns="" xmlns:a16="http://schemas.microsoft.com/office/drawing/2014/main" val="20009"/>
                    </a:ext>
                  </a:extLst>
                </a:gridCol>
              </a:tblGrid>
              <a:tr h="615300">
                <a:tc>
                  <a:txBody>
                    <a:bodyPr/>
                    <a:lstStyle/>
                    <a:p>
                      <a:pPr marL="0" lvl="0" indent="0" algn="ctr" rtl="0">
                        <a:spcBef>
                          <a:spcPts val="0"/>
                        </a:spcBef>
                        <a:spcAft>
                          <a:spcPts val="0"/>
                        </a:spcAft>
                        <a:buNone/>
                      </a:pPr>
                      <a:r>
                        <a:rPr lang="en-US" b="1">
                          <a:latin typeface="Palatino"/>
                          <a:ea typeface="Palatino"/>
                          <a:cs typeface="Palatino"/>
                          <a:sym typeface="Palatino"/>
                        </a:rPr>
                        <a:t>Ratio</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2014</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2015</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2016</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a:t>
                      </a:r>
                      <a:endParaRPr b="1">
                        <a:latin typeface="Palatino"/>
                        <a:ea typeface="Palatino"/>
                        <a:cs typeface="Palatino"/>
                        <a:sym typeface="Palatino"/>
                      </a:endParaRPr>
                    </a:p>
                    <a:p>
                      <a:pPr marL="0" lvl="0" indent="0" algn="ctr" rtl="0">
                        <a:spcBef>
                          <a:spcPts val="0"/>
                        </a:spcBef>
                        <a:spcAft>
                          <a:spcPts val="0"/>
                        </a:spcAft>
                        <a:buNone/>
                      </a:pP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2017</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2018</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 xmlns:a16="http://schemas.microsoft.com/office/drawing/2014/main" val="10000"/>
                  </a:ext>
                </a:extLst>
              </a:tr>
              <a:tr h="353700">
                <a:tc>
                  <a:txBody>
                    <a:bodyPr/>
                    <a:lstStyle/>
                    <a:p>
                      <a:pPr marL="0" lvl="0" indent="0" algn="l" rtl="0">
                        <a:spcBef>
                          <a:spcPts val="0"/>
                        </a:spcBef>
                        <a:spcAft>
                          <a:spcPts val="0"/>
                        </a:spcAft>
                        <a:buNone/>
                      </a:pPr>
                      <a:r>
                        <a:rPr lang="en-US" sz="1200">
                          <a:latin typeface="Palatino"/>
                          <a:ea typeface="Palatino"/>
                          <a:cs typeface="Palatino"/>
                          <a:sym typeface="Palatino"/>
                        </a:rPr>
                        <a:t>Debt-to-Total-Asset </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0.17</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0.19</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+0.02</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0.22</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+0.03</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0.27</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+0.05</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0.38</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+0.11</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 xmlns:a16="http://schemas.microsoft.com/office/drawing/2014/main" val="10001"/>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Debt-to-Equity </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0.38</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0.40</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+0.02</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0.60</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+0.20</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0.72</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+0.12</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0.80</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+0.08</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 xmlns:a16="http://schemas.microsoft.com/office/drawing/2014/main" val="10002"/>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Long-Term Debt-to-Equity</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0.27</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0.28</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+0.01</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0.35</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+0.07</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0.41</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+0.06</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0.88</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+0.47</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 xmlns:a16="http://schemas.microsoft.com/office/drawing/2014/main" val="10003"/>
                  </a:ext>
                </a:extLst>
              </a:tr>
            </a:tbl>
          </a:graphicData>
        </a:graphic>
      </p:graphicFrame>
      <p:sp>
        <p:nvSpPr>
          <p:cNvPr id="281" name="Google Shape;281;g7a71133d84_0_1"/>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Analysis-Leverage </a:t>
            </a:r>
            <a:endParaRPr sz="2400">
              <a:latin typeface="Palatino"/>
              <a:ea typeface="Palatino"/>
              <a:cs typeface="Palatino"/>
              <a:sym typeface="Palatin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g7a71133d84_0_44"/>
          <p:cNvPicPr preferRelativeResize="0"/>
          <p:nvPr/>
        </p:nvPicPr>
        <p:blipFill>
          <a:blip r:embed="rId3">
            <a:alphaModFix/>
          </a:blip>
          <a:stretch>
            <a:fillRect/>
          </a:stretch>
        </p:blipFill>
        <p:spPr>
          <a:xfrm>
            <a:off x="1175350" y="491875"/>
            <a:ext cx="6675826" cy="4651625"/>
          </a:xfrm>
          <a:prstGeom prst="rect">
            <a:avLst/>
          </a:prstGeom>
          <a:noFill/>
          <a:ln>
            <a:noFill/>
          </a:ln>
        </p:spPr>
      </p:pic>
      <p:sp>
        <p:nvSpPr>
          <p:cNvPr id="287" name="Google Shape;287;g7a71133d84_0_44"/>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Analysis-Leverage </a:t>
            </a:r>
            <a:endParaRPr sz="2400">
              <a:latin typeface="Palatino"/>
              <a:ea typeface="Palatino"/>
              <a:cs typeface="Palatino"/>
              <a:sym typeface="Palatino"/>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graphicFrame>
        <p:nvGraphicFramePr>
          <p:cNvPr id="292" name="Google Shape;292;g7a71133d84_0_8"/>
          <p:cNvGraphicFramePr/>
          <p:nvPr/>
        </p:nvGraphicFramePr>
        <p:xfrm>
          <a:off x="0" y="583430"/>
          <a:ext cx="9144000" cy="1734465"/>
        </p:xfrm>
        <a:graphic>
          <a:graphicData uri="http://schemas.openxmlformats.org/drawingml/2006/table">
            <a:tbl>
              <a:tblPr>
                <a:noFill/>
                <a:tableStyleId>{E47524D7-2335-4AB9-8CF1-0D968FAC3876}</a:tableStyleId>
              </a:tblPr>
              <a:tblGrid>
                <a:gridCol w="2084975">
                  <a:extLst>
                    <a:ext uri="{9D8B030D-6E8A-4147-A177-3AD203B41FA5}">
                      <a16:colId xmlns="" xmlns:a16="http://schemas.microsoft.com/office/drawing/2014/main" val="20000"/>
                    </a:ext>
                  </a:extLst>
                </a:gridCol>
                <a:gridCol w="841075">
                  <a:extLst>
                    <a:ext uri="{9D8B030D-6E8A-4147-A177-3AD203B41FA5}">
                      <a16:colId xmlns="" xmlns:a16="http://schemas.microsoft.com/office/drawing/2014/main" val="20001"/>
                    </a:ext>
                  </a:extLst>
                </a:gridCol>
                <a:gridCol w="718050">
                  <a:extLst>
                    <a:ext uri="{9D8B030D-6E8A-4147-A177-3AD203B41FA5}">
                      <a16:colId xmlns="" xmlns:a16="http://schemas.microsoft.com/office/drawing/2014/main" val="20002"/>
                    </a:ext>
                  </a:extLst>
                </a:gridCol>
                <a:gridCol w="778225">
                  <a:extLst>
                    <a:ext uri="{9D8B030D-6E8A-4147-A177-3AD203B41FA5}">
                      <a16:colId xmlns="" xmlns:a16="http://schemas.microsoft.com/office/drawing/2014/main" val="20003"/>
                    </a:ext>
                  </a:extLst>
                </a:gridCol>
                <a:gridCol w="788675">
                  <a:extLst>
                    <a:ext uri="{9D8B030D-6E8A-4147-A177-3AD203B41FA5}">
                      <a16:colId xmlns="" xmlns:a16="http://schemas.microsoft.com/office/drawing/2014/main" val="20004"/>
                    </a:ext>
                  </a:extLst>
                </a:gridCol>
                <a:gridCol w="799175">
                  <a:extLst>
                    <a:ext uri="{9D8B030D-6E8A-4147-A177-3AD203B41FA5}">
                      <a16:colId xmlns="" xmlns:a16="http://schemas.microsoft.com/office/drawing/2014/main" val="20005"/>
                    </a:ext>
                  </a:extLst>
                </a:gridCol>
                <a:gridCol w="788700">
                  <a:extLst>
                    <a:ext uri="{9D8B030D-6E8A-4147-A177-3AD203B41FA5}">
                      <a16:colId xmlns="" xmlns:a16="http://schemas.microsoft.com/office/drawing/2014/main" val="20006"/>
                    </a:ext>
                  </a:extLst>
                </a:gridCol>
                <a:gridCol w="746775">
                  <a:extLst>
                    <a:ext uri="{9D8B030D-6E8A-4147-A177-3AD203B41FA5}">
                      <a16:colId xmlns="" xmlns:a16="http://schemas.microsoft.com/office/drawing/2014/main" val="20007"/>
                    </a:ext>
                  </a:extLst>
                </a:gridCol>
                <a:gridCol w="870700">
                  <a:extLst>
                    <a:ext uri="{9D8B030D-6E8A-4147-A177-3AD203B41FA5}">
                      <a16:colId xmlns="" xmlns:a16="http://schemas.microsoft.com/office/drawing/2014/main" val="20008"/>
                    </a:ext>
                  </a:extLst>
                </a:gridCol>
                <a:gridCol w="727650">
                  <a:extLst>
                    <a:ext uri="{9D8B030D-6E8A-4147-A177-3AD203B41FA5}">
                      <a16:colId xmlns="" xmlns:a16="http://schemas.microsoft.com/office/drawing/2014/main" val="20009"/>
                    </a:ext>
                  </a:extLst>
                </a:gridCol>
              </a:tblGrid>
              <a:tr h="385125">
                <a:tc>
                  <a:txBody>
                    <a:bodyPr/>
                    <a:lstStyle/>
                    <a:p>
                      <a:pPr marL="0" lvl="0" indent="0" algn="ctr" rtl="0">
                        <a:spcBef>
                          <a:spcPts val="0"/>
                        </a:spcBef>
                        <a:spcAft>
                          <a:spcPts val="0"/>
                        </a:spcAft>
                        <a:buNone/>
                      </a:pPr>
                      <a:r>
                        <a:rPr lang="en-US" b="1">
                          <a:latin typeface="Palatino"/>
                          <a:ea typeface="Palatino"/>
                          <a:cs typeface="Palatino"/>
                          <a:sym typeface="Palatino"/>
                        </a:rPr>
                        <a:t>Ratio</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2014</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2015</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2016</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b="1">
                        <a:latin typeface="Palatino"/>
                        <a:ea typeface="Palatino"/>
                        <a:cs typeface="Palatino"/>
                        <a:sym typeface="Palatino"/>
                      </a:endParaRPr>
                    </a:p>
                    <a:p>
                      <a:pPr marL="0" lvl="0" indent="0" algn="ctr" rtl="0">
                        <a:spcBef>
                          <a:spcPts val="0"/>
                        </a:spcBef>
                        <a:spcAft>
                          <a:spcPts val="0"/>
                        </a:spcAft>
                        <a:buNone/>
                      </a:pP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2017</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2018</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 xmlns:a16="http://schemas.microsoft.com/office/drawing/2014/main" val="10000"/>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Inventory-Turnover Ratio</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6.28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5.96</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-0.32</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6.17</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0.21</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5.18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-0.99</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5.66</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0.48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 xmlns:a16="http://schemas.microsoft.com/office/drawing/2014/main" val="10001"/>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Total-Asset Turnover</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1.48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1.65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0.16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1.59</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-0.06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1.56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-0.03</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1.28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-0.28</a:t>
                      </a:r>
                      <a:endParaRPr sz="1200">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2"/>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Fixed-Asset Turnover</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4.90</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5.04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0.14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4.94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4.74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-0.20</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4.56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-0.18</a:t>
                      </a:r>
                      <a:endParaRPr sz="1200">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3"/>
                  </a:ext>
                </a:extLst>
              </a:tr>
            </a:tbl>
          </a:graphicData>
        </a:graphic>
      </p:graphicFrame>
      <p:sp>
        <p:nvSpPr>
          <p:cNvPr id="293" name="Google Shape;293;g7a71133d84_0_8"/>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Analysis-Activity </a:t>
            </a:r>
            <a:endParaRPr sz="2400">
              <a:latin typeface="Palatino"/>
              <a:ea typeface="Palatino"/>
              <a:cs typeface="Palatino"/>
              <a:sym typeface="Palatin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g7a71133d84_8_87"/>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Analysis-Activity </a:t>
            </a:r>
            <a:endParaRPr sz="2400">
              <a:latin typeface="Palatino"/>
              <a:ea typeface="Palatino"/>
              <a:cs typeface="Palatino"/>
              <a:sym typeface="Palatino"/>
            </a:endParaRPr>
          </a:p>
        </p:txBody>
      </p:sp>
      <p:pic>
        <p:nvPicPr>
          <p:cNvPr id="299" name="Google Shape;299;g7a71133d84_8_87"/>
          <p:cNvPicPr preferRelativeResize="0"/>
          <p:nvPr/>
        </p:nvPicPr>
        <p:blipFill>
          <a:blip r:embed="rId3">
            <a:alphaModFix/>
          </a:blip>
          <a:stretch>
            <a:fillRect/>
          </a:stretch>
        </p:blipFill>
        <p:spPr>
          <a:xfrm>
            <a:off x="1143450" y="535200"/>
            <a:ext cx="6498375" cy="45288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graphicFrame>
        <p:nvGraphicFramePr>
          <p:cNvPr id="304" name="Google Shape;304;g7a71133d84_0_13"/>
          <p:cNvGraphicFramePr/>
          <p:nvPr/>
        </p:nvGraphicFramePr>
        <p:xfrm>
          <a:off x="0" y="587605"/>
          <a:ext cx="9144000" cy="3861390"/>
        </p:xfrm>
        <a:graphic>
          <a:graphicData uri="http://schemas.openxmlformats.org/drawingml/2006/table">
            <a:tbl>
              <a:tblPr>
                <a:noFill/>
                <a:tableStyleId>{E47524D7-2335-4AB9-8CF1-0D968FAC3876}</a:tableStyleId>
              </a:tblPr>
              <a:tblGrid>
                <a:gridCol w="2147825">
                  <a:extLst>
                    <a:ext uri="{9D8B030D-6E8A-4147-A177-3AD203B41FA5}">
                      <a16:colId xmlns="" xmlns:a16="http://schemas.microsoft.com/office/drawing/2014/main" val="20000"/>
                    </a:ext>
                  </a:extLst>
                </a:gridCol>
                <a:gridCol w="778225">
                  <a:extLst>
                    <a:ext uri="{9D8B030D-6E8A-4147-A177-3AD203B41FA5}">
                      <a16:colId xmlns="" xmlns:a16="http://schemas.microsoft.com/office/drawing/2014/main" val="20001"/>
                    </a:ext>
                  </a:extLst>
                </a:gridCol>
                <a:gridCol w="718050">
                  <a:extLst>
                    <a:ext uri="{9D8B030D-6E8A-4147-A177-3AD203B41FA5}">
                      <a16:colId xmlns="" xmlns:a16="http://schemas.microsoft.com/office/drawing/2014/main" val="20002"/>
                    </a:ext>
                  </a:extLst>
                </a:gridCol>
                <a:gridCol w="778225">
                  <a:extLst>
                    <a:ext uri="{9D8B030D-6E8A-4147-A177-3AD203B41FA5}">
                      <a16:colId xmlns="" xmlns:a16="http://schemas.microsoft.com/office/drawing/2014/main" val="20003"/>
                    </a:ext>
                  </a:extLst>
                </a:gridCol>
                <a:gridCol w="788675">
                  <a:extLst>
                    <a:ext uri="{9D8B030D-6E8A-4147-A177-3AD203B41FA5}">
                      <a16:colId xmlns="" xmlns:a16="http://schemas.microsoft.com/office/drawing/2014/main" val="20004"/>
                    </a:ext>
                  </a:extLst>
                </a:gridCol>
                <a:gridCol w="799175">
                  <a:extLst>
                    <a:ext uri="{9D8B030D-6E8A-4147-A177-3AD203B41FA5}">
                      <a16:colId xmlns="" xmlns:a16="http://schemas.microsoft.com/office/drawing/2014/main" val="20005"/>
                    </a:ext>
                  </a:extLst>
                </a:gridCol>
                <a:gridCol w="788700">
                  <a:extLst>
                    <a:ext uri="{9D8B030D-6E8A-4147-A177-3AD203B41FA5}">
                      <a16:colId xmlns="" xmlns:a16="http://schemas.microsoft.com/office/drawing/2014/main" val="20006"/>
                    </a:ext>
                  </a:extLst>
                </a:gridCol>
                <a:gridCol w="746775">
                  <a:extLst>
                    <a:ext uri="{9D8B030D-6E8A-4147-A177-3AD203B41FA5}">
                      <a16:colId xmlns="" xmlns:a16="http://schemas.microsoft.com/office/drawing/2014/main" val="20007"/>
                    </a:ext>
                  </a:extLst>
                </a:gridCol>
                <a:gridCol w="870700">
                  <a:extLst>
                    <a:ext uri="{9D8B030D-6E8A-4147-A177-3AD203B41FA5}">
                      <a16:colId xmlns="" xmlns:a16="http://schemas.microsoft.com/office/drawing/2014/main" val="20008"/>
                    </a:ext>
                  </a:extLst>
                </a:gridCol>
                <a:gridCol w="727650">
                  <a:extLst>
                    <a:ext uri="{9D8B030D-6E8A-4147-A177-3AD203B41FA5}">
                      <a16:colId xmlns="" xmlns:a16="http://schemas.microsoft.com/office/drawing/2014/main" val="20009"/>
                    </a:ext>
                  </a:extLst>
                </a:gridCol>
              </a:tblGrid>
              <a:tr h="615300">
                <a:tc>
                  <a:txBody>
                    <a:bodyPr/>
                    <a:lstStyle/>
                    <a:p>
                      <a:pPr marL="0" lvl="0" indent="0" algn="ctr" rtl="0">
                        <a:spcBef>
                          <a:spcPts val="0"/>
                        </a:spcBef>
                        <a:spcAft>
                          <a:spcPts val="0"/>
                        </a:spcAft>
                        <a:buNone/>
                      </a:pPr>
                      <a:r>
                        <a:rPr lang="en-US" b="1">
                          <a:latin typeface="Palatino"/>
                          <a:ea typeface="Palatino"/>
                          <a:cs typeface="Palatino"/>
                          <a:sym typeface="Palatino"/>
                        </a:rPr>
                        <a:t>Ratio</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2014</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2015</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2016</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b="1">
                        <a:latin typeface="Palatino"/>
                        <a:ea typeface="Palatino"/>
                        <a:cs typeface="Palatino"/>
                        <a:sym typeface="Palatino"/>
                      </a:endParaRPr>
                    </a:p>
                    <a:p>
                      <a:pPr marL="0" lvl="0" indent="0" algn="ctr" rtl="0">
                        <a:spcBef>
                          <a:spcPts val="0"/>
                        </a:spcBef>
                        <a:spcAft>
                          <a:spcPts val="0"/>
                        </a:spcAft>
                        <a:buNone/>
                      </a:pP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2017</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2018</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 xmlns:a16="http://schemas.microsoft.com/office/drawing/2014/main" val="10000"/>
                  </a:ext>
                </a:extLst>
              </a:tr>
              <a:tr h="353700">
                <a:tc>
                  <a:txBody>
                    <a:bodyPr/>
                    <a:lstStyle/>
                    <a:p>
                      <a:pPr marL="0" lvl="0" indent="0" algn="l" rtl="0">
                        <a:spcBef>
                          <a:spcPts val="0"/>
                        </a:spcBef>
                        <a:spcAft>
                          <a:spcPts val="0"/>
                        </a:spcAft>
                        <a:buNone/>
                      </a:pPr>
                      <a:r>
                        <a:rPr lang="en-US" sz="1200">
                          <a:latin typeface="Palatino"/>
                          <a:ea typeface="Palatino"/>
                          <a:cs typeface="Palatino"/>
                          <a:sym typeface="Palatino"/>
                        </a:rPr>
                        <a:t>Gross Margin </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58.29</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59.36</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+1.07</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60.08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+0.72</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68.43</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+8.35</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67.91</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-0.52</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 xmlns:a16="http://schemas.microsoft.com/office/drawing/2014/main" val="10001"/>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Operating Margin </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16.98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17.49</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+0.51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18.08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+0.59</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17.41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-0.67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15.40</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-2.01</a:t>
                      </a:r>
                      <a:endParaRPr sz="1200">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2"/>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Net Profit Margin </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12.57</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14.39</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+1.82</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13.22</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-1.17</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12.89</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-0.33</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18.28</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+5.39</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 xmlns:a16="http://schemas.microsoft.com/office/drawing/2014/main" val="10003"/>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Return on Total Asset (ROA)</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19.22</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22.22</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+3.00</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19.69</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-2.53</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20.08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+0.39</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18.70</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-1.38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 xmlns:a16="http://schemas.microsoft.com/office/drawing/2014/main" val="10004"/>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Return on Equity</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41.01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46.26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+5.25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49.67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+3.41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50.81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+1.14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115.48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+64.67</a:t>
                      </a:r>
                      <a:endParaRPr sz="1200">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5"/>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Return on Stockholders’ Equity</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$5.27B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$5.82B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$0.55B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$5.89B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$70 M</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$5.46B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$0.43B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$1.18B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$4.28B</a:t>
                      </a:r>
                      <a:endParaRPr sz="1200">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6"/>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Earning per Share</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1.35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1.82</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1.90</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+0.08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1.97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+0.07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3.24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+1.26</a:t>
                      </a:r>
                      <a:endParaRPr sz="1200">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7"/>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EBITDA Margin %</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24.15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25.61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+1.46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24.91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24.47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-0.44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29.35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+4.88</a:t>
                      </a:r>
                      <a:endParaRPr sz="1200">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8"/>
                  </a:ext>
                </a:extLst>
              </a:tr>
            </a:tbl>
          </a:graphicData>
        </a:graphic>
      </p:graphicFrame>
      <p:sp>
        <p:nvSpPr>
          <p:cNvPr id="305" name="Google Shape;305;g7a71133d84_0_13"/>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Analysis-Profitability </a:t>
            </a:r>
            <a:endParaRPr sz="2400">
              <a:latin typeface="Palatino"/>
              <a:ea typeface="Palatino"/>
              <a:cs typeface="Palatino"/>
              <a:sym typeface="Palatin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7a71133d84_8_94"/>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Analysis-Profitability </a:t>
            </a:r>
            <a:endParaRPr sz="2400">
              <a:latin typeface="Palatino"/>
              <a:ea typeface="Palatino"/>
              <a:cs typeface="Palatino"/>
              <a:sym typeface="Palatino"/>
            </a:endParaRPr>
          </a:p>
        </p:txBody>
      </p:sp>
      <p:pic>
        <p:nvPicPr>
          <p:cNvPr id="311" name="Google Shape;311;g7a71133d84_8_94"/>
          <p:cNvPicPr preferRelativeResize="0"/>
          <p:nvPr/>
        </p:nvPicPr>
        <p:blipFill>
          <a:blip r:embed="rId3">
            <a:alphaModFix/>
          </a:blip>
          <a:stretch>
            <a:fillRect/>
          </a:stretch>
        </p:blipFill>
        <p:spPr>
          <a:xfrm>
            <a:off x="68475" y="535200"/>
            <a:ext cx="8694451" cy="452472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graphicFrame>
        <p:nvGraphicFramePr>
          <p:cNvPr id="316" name="Google Shape;316;g7a71133d84_0_18"/>
          <p:cNvGraphicFramePr/>
          <p:nvPr/>
        </p:nvGraphicFramePr>
        <p:xfrm>
          <a:off x="0" y="628680"/>
          <a:ext cx="9144000" cy="1772280"/>
        </p:xfrm>
        <a:graphic>
          <a:graphicData uri="http://schemas.openxmlformats.org/drawingml/2006/table">
            <a:tbl>
              <a:tblPr>
                <a:noFill/>
                <a:tableStyleId>{E47524D7-2335-4AB9-8CF1-0D968FAC3876}</a:tableStyleId>
              </a:tblPr>
              <a:tblGrid>
                <a:gridCol w="2084975">
                  <a:extLst>
                    <a:ext uri="{9D8B030D-6E8A-4147-A177-3AD203B41FA5}">
                      <a16:colId xmlns="" xmlns:a16="http://schemas.microsoft.com/office/drawing/2014/main" val="20000"/>
                    </a:ext>
                  </a:extLst>
                </a:gridCol>
                <a:gridCol w="841075">
                  <a:extLst>
                    <a:ext uri="{9D8B030D-6E8A-4147-A177-3AD203B41FA5}">
                      <a16:colId xmlns="" xmlns:a16="http://schemas.microsoft.com/office/drawing/2014/main" val="20001"/>
                    </a:ext>
                  </a:extLst>
                </a:gridCol>
                <a:gridCol w="718050">
                  <a:extLst>
                    <a:ext uri="{9D8B030D-6E8A-4147-A177-3AD203B41FA5}">
                      <a16:colId xmlns="" xmlns:a16="http://schemas.microsoft.com/office/drawing/2014/main" val="20002"/>
                    </a:ext>
                  </a:extLst>
                </a:gridCol>
                <a:gridCol w="778225">
                  <a:extLst>
                    <a:ext uri="{9D8B030D-6E8A-4147-A177-3AD203B41FA5}">
                      <a16:colId xmlns="" xmlns:a16="http://schemas.microsoft.com/office/drawing/2014/main" val="20003"/>
                    </a:ext>
                  </a:extLst>
                </a:gridCol>
                <a:gridCol w="788675">
                  <a:extLst>
                    <a:ext uri="{9D8B030D-6E8A-4147-A177-3AD203B41FA5}">
                      <a16:colId xmlns="" xmlns:a16="http://schemas.microsoft.com/office/drawing/2014/main" val="20004"/>
                    </a:ext>
                  </a:extLst>
                </a:gridCol>
                <a:gridCol w="799175">
                  <a:extLst>
                    <a:ext uri="{9D8B030D-6E8A-4147-A177-3AD203B41FA5}">
                      <a16:colId xmlns="" xmlns:a16="http://schemas.microsoft.com/office/drawing/2014/main" val="20005"/>
                    </a:ext>
                  </a:extLst>
                </a:gridCol>
                <a:gridCol w="788700">
                  <a:extLst>
                    <a:ext uri="{9D8B030D-6E8A-4147-A177-3AD203B41FA5}">
                      <a16:colId xmlns="" xmlns:a16="http://schemas.microsoft.com/office/drawing/2014/main" val="20006"/>
                    </a:ext>
                  </a:extLst>
                </a:gridCol>
                <a:gridCol w="746775">
                  <a:extLst>
                    <a:ext uri="{9D8B030D-6E8A-4147-A177-3AD203B41FA5}">
                      <a16:colId xmlns="" xmlns:a16="http://schemas.microsoft.com/office/drawing/2014/main" val="20007"/>
                    </a:ext>
                  </a:extLst>
                </a:gridCol>
                <a:gridCol w="870700">
                  <a:extLst>
                    <a:ext uri="{9D8B030D-6E8A-4147-A177-3AD203B41FA5}">
                      <a16:colId xmlns="" xmlns:a16="http://schemas.microsoft.com/office/drawing/2014/main" val="20008"/>
                    </a:ext>
                  </a:extLst>
                </a:gridCol>
                <a:gridCol w="727650">
                  <a:extLst>
                    <a:ext uri="{9D8B030D-6E8A-4147-A177-3AD203B41FA5}">
                      <a16:colId xmlns="" xmlns:a16="http://schemas.microsoft.com/office/drawing/2014/main" val="20009"/>
                    </a:ext>
                  </a:extLst>
                </a:gridCol>
              </a:tblGrid>
              <a:tr h="615300">
                <a:tc>
                  <a:txBody>
                    <a:bodyPr/>
                    <a:lstStyle/>
                    <a:p>
                      <a:pPr marL="0" lvl="0" indent="0" algn="ctr" rtl="0">
                        <a:spcBef>
                          <a:spcPts val="0"/>
                        </a:spcBef>
                        <a:spcAft>
                          <a:spcPts val="0"/>
                        </a:spcAft>
                        <a:buNone/>
                      </a:pPr>
                      <a:r>
                        <a:rPr lang="en-US" b="1">
                          <a:latin typeface="Palatino"/>
                          <a:ea typeface="Palatino"/>
                          <a:cs typeface="Palatino"/>
                          <a:sym typeface="Palatino"/>
                        </a:rPr>
                        <a:t>Ratio</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2014</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2015</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2016</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b="1">
                        <a:latin typeface="Palatino"/>
                        <a:ea typeface="Palatino"/>
                        <a:cs typeface="Palatino"/>
                        <a:sym typeface="Palatino"/>
                      </a:endParaRPr>
                    </a:p>
                    <a:p>
                      <a:pPr marL="0" lvl="0" indent="0" algn="ctr" rtl="0">
                        <a:spcBef>
                          <a:spcPts val="0"/>
                        </a:spcBef>
                        <a:spcAft>
                          <a:spcPts val="0"/>
                        </a:spcAft>
                        <a:buNone/>
                      </a:pP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2017</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2018</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 xmlns:a16="http://schemas.microsoft.com/office/drawing/2014/main" val="10000"/>
                  </a:ext>
                </a:extLst>
              </a:tr>
              <a:tr h="353700">
                <a:tc>
                  <a:txBody>
                    <a:bodyPr/>
                    <a:lstStyle/>
                    <a:p>
                      <a:pPr marL="0" lvl="0" indent="0" algn="l" rtl="0">
                        <a:spcBef>
                          <a:spcPts val="0"/>
                        </a:spcBef>
                        <a:spcAft>
                          <a:spcPts val="0"/>
                        </a:spcAft>
                        <a:buNone/>
                      </a:pPr>
                      <a:r>
                        <a:rPr lang="en-US" sz="1200">
                          <a:latin typeface="Palatino"/>
                          <a:ea typeface="Palatino"/>
                          <a:cs typeface="Palatino"/>
                          <a:sym typeface="Palatino"/>
                        </a:rPr>
                        <a:t>Sales increase</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 xmlns:a16="http://schemas.microsoft.com/office/drawing/2014/main" val="10001"/>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Earnings per share</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1.35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1.82</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1.90</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1.97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3.24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2"/>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Dividends payout ratio</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 xmlns:a16="http://schemas.microsoft.com/office/drawing/2014/main" val="10003"/>
                  </a:ext>
                </a:extLst>
              </a:tr>
            </a:tbl>
          </a:graphicData>
        </a:graphic>
      </p:graphicFrame>
      <p:sp>
        <p:nvSpPr>
          <p:cNvPr id="317" name="Google Shape;317;g7a71133d84_0_18"/>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Analysis-Growth </a:t>
            </a:r>
            <a:endParaRPr sz="2400">
              <a:latin typeface="Palatino"/>
              <a:ea typeface="Palatino"/>
              <a:cs typeface="Palatino"/>
              <a:sym typeface="Palatino"/>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graphicFrame>
        <p:nvGraphicFramePr>
          <p:cNvPr id="322" name="Google Shape;322;g7a71133d84_0_23"/>
          <p:cNvGraphicFramePr/>
          <p:nvPr/>
        </p:nvGraphicFramePr>
        <p:xfrm>
          <a:off x="0" y="628680"/>
          <a:ext cx="9144000" cy="3312780"/>
        </p:xfrm>
        <a:graphic>
          <a:graphicData uri="http://schemas.openxmlformats.org/drawingml/2006/table">
            <a:tbl>
              <a:tblPr>
                <a:noFill/>
                <a:tableStyleId>{E47524D7-2335-4AB9-8CF1-0D968FAC3876}</a:tableStyleId>
              </a:tblPr>
              <a:tblGrid>
                <a:gridCol w="2084975">
                  <a:extLst>
                    <a:ext uri="{9D8B030D-6E8A-4147-A177-3AD203B41FA5}">
                      <a16:colId xmlns="" xmlns:a16="http://schemas.microsoft.com/office/drawing/2014/main" val="20000"/>
                    </a:ext>
                  </a:extLst>
                </a:gridCol>
                <a:gridCol w="841075">
                  <a:extLst>
                    <a:ext uri="{9D8B030D-6E8A-4147-A177-3AD203B41FA5}">
                      <a16:colId xmlns="" xmlns:a16="http://schemas.microsoft.com/office/drawing/2014/main" val="20001"/>
                    </a:ext>
                  </a:extLst>
                </a:gridCol>
                <a:gridCol w="718050">
                  <a:extLst>
                    <a:ext uri="{9D8B030D-6E8A-4147-A177-3AD203B41FA5}">
                      <a16:colId xmlns="" xmlns:a16="http://schemas.microsoft.com/office/drawing/2014/main" val="20002"/>
                    </a:ext>
                  </a:extLst>
                </a:gridCol>
                <a:gridCol w="778225">
                  <a:extLst>
                    <a:ext uri="{9D8B030D-6E8A-4147-A177-3AD203B41FA5}">
                      <a16:colId xmlns="" xmlns:a16="http://schemas.microsoft.com/office/drawing/2014/main" val="20003"/>
                    </a:ext>
                  </a:extLst>
                </a:gridCol>
                <a:gridCol w="788675">
                  <a:extLst>
                    <a:ext uri="{9D8B030D-6E8A-4147-A177-3AD203B41FA5}">
                      <a16:colId xmlns="" xmlns:a16="http://schemas.microsoft.com/office/drawing/2014/main" val="20004"/>
                    </a:ext>
                  </a:extLst>
                </a:gridCol>
                <a:gridCol w="799175">
                  <a:extLst>
                    <a:ext uri="{9D8B030D-6E8A-4147-A177-3AD203B41FA5}">
                      <a16:colId xmlns="" xmlns:a16="http://schemas.microsoft.com/office/drawing/2014/main" val="20005"/>
                    </a:ext>
                  </a:extLst>
                </a:gridCol>
                <a:gridCol w="788700">
                  <a:extLst>
                    <a:ext uri="{9D8B030D-6E8A-4147-A177-3AD203B41FA5}">
                      <a16:colId xmlns="" xmlns:a16="http://schemas.microsoft.com/office/drawing/2014/main" val="20006"/>
                    </a:ext>
                  </a:extLst>
                </a:gridCol>
                <a:gridCol w="746775">
                  <a:extLst>
                    <a:ext uri="{9D8B030D-6E8A-4147-A177-3AD203B41FA5}">
                      <a16:colId xmlns="" xmlns:a16="http://schemas.microsoft.com/office/drawing/2014/main" val="20007"/>
                    </a:ext>
                  </a:extLst>
                </a:gridCol>
                <a:gridCol w="870700">
                  <a:extLst>
                    <a:ext uri="{9D8B030D-6E8A-4147-A177-3AD203B41FA5}">
                      <a16:colId xmlns="" xmlns:a16="http://schemas.microsoft.com/office/drawing/2014/main" val="20008"/>
                    </a:ext>
                  </a:extLst>
                </a:gridCol>
                <a:gridCol w="727650">
                  <a:extLst>
                    <a:ext uri="{9D8B030D-6E8A-4147-A177-3AD203B41FA5}">
                      <a16:colId xmlns="" xmlns:a16="http://schemas.microsoft.com/office/drawing/2014/main" val="20009"/>
                    </a:ext>
                  </a:extLst>
                </a:gridCol>
              </a:tblGrid>
              <a:tr h="615300">
                <a:tc>
                  <a:txBody>
                    <a:bodyPr/>
                    <a:lstStyle/>
                    <a:p>
                      <a:pPr marL="0" lvl="0" indent="0" algn="ctr" rtl="0">
                        <a:spcBef>
                          <a:spcPts val="0"/>
                        </a:spcBef>
                        <a:spcAft>
                          <a:spcPts val="0"/>
                        </a:spcAft>
                        <a:buNone/>
                      </a:pPr>
                      <a:r>
                        <a:rPr lang="en-US" sz="1200" b="1">
                          <a:latin typeface="Palatino"/>
                          <a:ea typeface="Palatino"/>
                          <a:cs typeface="Palatino"/>
                          <a:sym typeface="Palatino"/>
                        </a:rPr>
                        <a:t>Ratio</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2014</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2015</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2016</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 +/-</a:t>
                      </a:r>
                      <a:endParaRPr sz="1200" b="1">
                        <a:latin typeface="Palatino"/>
                        <a:ea typeface="Palatino"/>
                        <a:cs typeface="Palatino"/>
                        <a:sym typeface="Palatino"/>
                      </a:endParaRPr>
                    </a:p>
                    <a:p>
                      <a:pPr marL="0" lvl="0" indent="0" algn="ctr" rtl="0">
                        <a:spcBef>
                          <a:spcPts val="0"/>
                        </a:spcBef>
                        <a:spcAft>
                          <a:spcPts val="0"/>
                        </a:spcAft>
                        <a:buNone/>
                      </a:pP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2017</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2018</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 xmlns:a16="http://schemas.microsoft.com/office/drawing/2014/main" val="10000"/>
                  </a:ext>
                </a:extLst>
              </a:tr>
              <a:tr h="353700">
                <a:tc>
                  <a:txBody>
                    <a:bodyPr/>
                    <a:lstStyle/>
                    <a:p>
                      <a:pPr marL="0" lvl="0" indent="0" algn="l" rtl="0">
                        <a:spcBef>
                          <a:spcPts val="0"/>
                        </a:spcBef>
                        <a:spcAft>
                          <a:spcPts val="0"/>
                        </a:spcAft>
                        <a:buNone/>
                      </a:pPr>
                      <a:r>
                        <a:rPr lang="en-US" sz="1200">
                          <a:latin typeface="Palatino"/>
                          <a:ea typeface="Palatino"/>
                          <a:cs typeface="Palatino"/>
                          <a:sym typeface="Palatino"/>
                        </a:rPr>
                        <a:t>P/E Ratio</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30.28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32.98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29.22</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29.15</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19.88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 xmlns:a16="http://schemas.microsoft.com/office/drawing/2014/main" val="10001"/>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Price to Book</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11.68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15.33</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13.75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14.83</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68.46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2"/>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Profit Margin on sales</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 xmlns:a16="http://schemas.microsoft.com/office/drawing/2014/main" val="10003"/>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Return on Network </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 xmlns:a16="http://schemas.microsoft.com/office/drawing/2014/main" val="10004"/>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January 1st stock price</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5"/>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Net income </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6"/>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Gross income</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7"/>
                  </a:ext>
                </a:extLst>
              </a:tr>
            </a:tbl>
          </a:graphicData>
        </a:graphic>
      </p:graphicFrame>
      <p:sp>
        <p:nvSpPr>
          <p:cNvPr id="323" name="Google Shape;323;g7a71133d84_0_23"/>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Analysis-Valuation </a:t>
            </a:r>
            <a:endParaRPr sz="2400">
              <a:latin typeface="Palatino"/>
              <a:ea typeface="Palatino"/>
              <a:cs typeface="Palatino"/>
              <a:sym typeface="Palatin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g6bc836f9db_0_306"/>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CEO Book Questions - Internal </a:t>
            </a:r>
            <a:endParaRPr sz="2400">
              <a:latin typeface="Palatino"/>
              <a:ea typeface="Palatino"/>
              <a:cs typeface="Palatino"/>
              <a:sym typeface="Palatino"/>
            </a:endParaRPr>
          </a:p>
        </p:txBody>
      </p:sp>
      <p:pic>
        <p:nvPicPr>
          <p:cNvPr id="329" name="Google Shape;329;g6bc836f9db_0_306"/>
          <p:cNvPicPr preferRelativeResize="0"/>
          <p:nvPr/>
        </p:nvPicPr>
        <p:blipFill>
          <a:blip r:embed="rId3">
            <a:alphaModFix/>
          </a:blip>
          <a:stretch>
            <a:fillRect/>
          </a:stretch>
        </p:blipFill>
        <p:spPr>
          <a:xfrm>
            <a:off x="8281777" y="4339975"/>
            <a:ext cx="738650" cy="738650"/>
          </a:xfrm>
          <a:prstGeom prst="rect">
            <a:avLst/>
          </a:prstGeom>
          <a:noFill/>
          <a:ln>
            <a:noFill/>
          </a:ln>
        </p:spPr>
      </p:pic>
      <p:sp>
        <p:nvSpPr>
          <p:cNvPr id="330" name="Google Shape;330;g6bc836f9db_0_306"/>
          <p:cNvSpPr txBox="1"/>
          <p:nvPr/>
        </p:nvSpPr>
        <p:spPr>
          <a:xfrm>
            <a:off x="451575" y="535200"/>
            <a:ext cx="8111100" cy="35082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SzPts val="1200"/>
              <a:buFont typeface="Palatino"/>
              <a:buAutoNum type="arabicPeriod"/>
            </a:pPr>
            <a:r>
              <a:rPr lang="en-US" sz="1200">
                <a:latin typeface="Palatino"/>
                <a:ea typeface="Palatino"/>
                <a:cs typeface="Palatino"/>
                <a:sym typeface="Palatino"/>
              </a:rPr>
              <a:t>What were your company’s sales during the last year?</a:t>
            </a:r>
            <a:endParaRPr sz="1200">
              <a:latin typeface="Palatino"/>
              <a:ea typeface="Palatino"/>
              <a:cs typeface="Palatino"/>
              <a:sym typeface="Palatino"/>
            </a:endParaRPr>
          </a:p>
          <a:p>
            <a:pPr marL="457200" lvl="0" indent="-304800" algn="l" rtl="0">
              <a:spcBef>
                <a:spcPts val="0"/>
              </a:spcBef>
              <a:spcAft>
                <a:spcPts val="0"/>
              </a:spcAft>
              <a:buSzPts val="1200"/>
              <a:buFont typeface="Palatino"/>
              <a:buAutoNum type="arabicPeriod"/>
            </a:pPr>
            <a:r>
              <a:rPr lang="en-US" sz="1200">
                <a:latin typeface="Palatino"/>
                <a:ea typeface="Palatino"/>
                <a:cs typeface="Palatino"/>
                <a:sym typeface="Palatino"/>
              </a:rPr>
              <a:t>Are they growing, declining or flat? What do you think about this growth picture?</a:t>
            </a:r>
            <a:endParaRPr sz="1200">
              <a:latin typeface="Palatino"/>
              <a:ea typeface="Palatino"/>
              <a:cs typeface="Palatino"/>
              <a:sym typeface="Palatino"/>
            </a:endParaRPr>
          </a:p>
          <a:p>
            <a:pPr marL="457200" lvl="0" indent="-304800" algn="l" rtl="0">
              <a:spcBef>
                <a:spcPts val="0"/>
              </a:spcBef>
              <a:spcAft>
                <a:spcPts val="0"/>
              </a:spcAft>
              <a:buSzPts val="1200"/>
              <a:buFont typeface="Palatino"/>
              <a:buAutoNum type="arabicPeriod"/>
            </a:pPr>
            <a:r>
              <a:rPr lang="en-US" sz="1200">
                <a:latin typeface="Palatino"/>
                <a:ea typeface="Palatino"/>
                <a:cs typeface="Palatino"/>
                <a:sym typeface="Palatino"/>
              </a:rPr>
              <a:t>What you company’s gross margin? Is it growing, declining, or flat? </a:t>
            </a:r>
            <a:endParaRPr sz="1200">
              <a:latin typeface="Palatino"/>
              <a:ea typeface="Palatino"/>
              <a:cs typeface="Palatino"/>
              <a:sym typeface="Palatino"/>
            </a:endParaRPr>
          </a:p>
          <a:p>
            <a:pPr marL="457200" lvl="0" indent="-304800" algn="l" rtl="0">
              <a:spcBef>
                <a:spcPts val="0"/>
              </a:spcBef>
              <a:spcAft>
                <a:spcPts val="0"/>
              </a:spcAft>
              <a:buSzPts val="1200"/>
              <a:buFont typeface="Palatino"/>
              <a:buAutoNum type="arabicPeriod"/>
            </a:pPr>
            <a:r>
              <a:rPr lang="en-US" sz="1200">
                <a:latin typeface="Palatino"/>
                <a:ea typeface="Palatino"/>
                <a:cs typeface="Palatino"/>
                <a:sym typeface="Palatino"/>
              </a:rPr>
              <a:t>How does your margin compare with competitors margins? .</a:t>
            </a:r>
            <a:endParaRPr sz="1200">
              <a:latin typeface="Palatino"/>
              <a:ea typeface="Palatino"/>
              <a:cs typeface="Palatino"/>
              <a:sym typeface="Palatino"/>
            </a:endParaRPr>
          </a:p>
          <a:p>
            <a:pPr marL="457200" lvl="0" indent="-304800" algn="l" rtl="0">
              <a:spcBef>
                <a:spcPts val="0"/>
              </a:spcBef>
              <a:spcAft>
                <a:spcPts val="0"/>
              </a:spcAft>
              <a:buSzPts val="1200"/>
              <a:buFont typeface="Palatino"/>
              <a:buAutoNum type="arabicPeriod"/>
            </a:pPr>
            <a:r>
              <a:rPr lang="en-US" sz="1200">
                <a:latin typeface="Palatino"/>
                <a:ea typeface="Palatino"/>
                <a:cs typeface="Palatino"/>
                <a:sym typeface="Palatino"/>
              </a:rPr>
              <a:t>Do you know your company’s inventory velocity?</a:t>
            </a:r>
            <a:endParaRPr sz="1200">
              <a:latin typeface="Palatino"/>
              <a:ea typeface="Palatino"/>
              <a:cs typeface="Palatino"/>
              <a:sym typeface="Palatino"/>
            </a:endParaRPr>
          </a:p>
          <a:p>
            <a:pPr marL="0" lvl="0" indent="0" algn="l" rtl="0">
              <a:spcBef>
                <a:spcPts val="0"/>
              </a:spcBef>
              <a:spcAft>
                <a:spcPts val="0"/>
              </a:spcAft>
              <a:buNone/>
            </a:pPr>
            <a:endParaRPr sz="1100">
              <a:solidFill>
                <a:srgbClr val="131A22"/>
              </a:solidFill>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g7a71133d84_8_56"/>
          <p:cNvSpPr txBox="1"/>
          <p:nvPr/>
        </p:nvSpPr>
        <p:spPr>
          <a:xfrm>
            <a:off x="727650" y="645675"/>
            <a:ext cx="7869600" cy="402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rgbClr val="131A22"/>
              </a:buClr>
              <a:buSzPts val="1200"/>
              <a:buFont typeface="Palatino"/>
              <a:buAutoNum type="arabicPeriod"/>
            </a:pPr>
            <a:r>
              <a:rPr lang="en-US" sz="1200">
                <a:latin typeface="Palatino"/>
                <a:ea typeface="Palatino"/>
                <a:cs typeface="Palatino"/>
                <a:sym typeface="Palatino"/>
              </a:rPr>
              <a:t>Do you know your company’s accounts receivable?</a:t>
            </a:r>
            <a:endParaRPr sz="1200">
              <a:latin typeface="Palatino"/>
              <a:ea typeface="Palatino"/>
              <a:cs typeface="Palatino"/>
              <a:sym typeface="Palatino"/>
            </a:endParaRPr>
          </a:p>
          <a:p>
            <a:pPr marL="457200" lvl="0" indent="-304800" algn="l" rtl="0">
              <a:spcBef>
                <a:spcPts val="0"/>
              </a:spcBef>
              <a:spcAft>
                <a:spcPts val="0"/>
              </a:spcAft>
              <a:buClr>
                <a:srgbClr val="131A22"/>
              </a:buClr>
              <a:buSzPts val="1200"/>
              <a:buFont typeface="Palatino"/>
              <a:buAutoNum type="arabicPeriod"/>
            </a:pPr>
            <a:r>
              <a:rPr lang="en-US" sz="1200">
                <a:latin typeface="Palatino"/>
                <a:ea typeface="Palatino"/>
                <a:cs typeface="Palatino"/>
                <a:sym typeface="Palatino"/>
              </a:rPr>
              <a:t>Who are your company’s largest customers?</a:t>
            </a:r>
            <a:endParaRPr sz="1200">
              <a:latin typeface="Palatino"/>
              <a:ea typeface="Palatino"/>
              <a:cs typeface="Palatino"/>
              <a:sym typeface="Palatino"/>
            </a:endParaRPr>
          </a:p>
          <a:p>
            <a:pPr marL="457200" lvl="0" indent="-304800" algn="l" rtl="0">
              <a:spcBef>
                <a:spcPts val="0"/>
              </a:spcBef>
              <a:spcAft>
                <a:spcPts val="0"/>
              </a:spcAft>
              <a:buClr>
                <a:srgbClr val="131A22"/>
              </a:buClr>
              <a:buSzPts val="1200"/>
              <a:buFont typeface="Palatino"/>
              <a:buAutoNum type="arabicPeriod"/>
            </a:pPr>
            <a:r>
              <a:rPr lang="en-US" sz="1200">
                <a:latin typeface="Palatino"/>
                <a:ea typeface="Palatino"/>
                <a:cs typeface="Palatino"/>
                <a:sym typeface="Palatino"/>
              </a:rPr>
              <a:t>What is your company’s return on invested capital?</a:t>
            </a:r>
            <a:endParaRPr sz="1200">
              <a:latin typeface="Palatino"/>
              <a:ea typeface="Palatino"/>
              <a:cs typeface="Palatino"/>
              <a:sym typeface="Palatino"/>
            </a:endParaRPr>
          </a:p>
          <a:p>
            <a:pPr marL="457200" lvl="0" indent="-304800" algn="l" rtl="0">
              <a:spcBef>
                <a:spcPts val="0"/>
              </a:spcBef>
              <a:spcAft>
                <a:spcPts val="0"/>
              </a:spcAft>
              <a:buClr>
                <a:srgbClr val="131A22"/>
              </a:buClr>
              <a:buSzPts val="1200"/>
              <a:buFont typeface="Palatino"/>
              <a:buAutoNum type="arabicPeriod"/>
            </a:pPr>
            <a:r>
              <a:rPr lang="en-US" sz="1200">
                <a:latin typeface="Palatino"/>
                <a:ea typeface="Palatino"/>
                <a:cs typeface="Palatino"/>
                <a:sym typeface="Palatino"/>
              </a:rPr>
              <a:t>Is your company’s cash generation increasing or decreasing? Why is it going one way or the other?</a:t>
            </a:r>
            <a:endParaRPr sz="1200">
              <a:latin typeface="Palatino"/>
              <a:ea typeface="Palatino"/>
              <a:cs typeface="Palatino"/>
              <a:sym typeface="Palatino"/>
            </a:endParaRPr>
          </a:p>
          <a:p>
            <a:pPr marL="457200" lvl="0" indent="-304800" algn="l" rtl="0">
              <a:spcBef>
                <a:spcPts val="0"/>
              </a:spcBef>
              <a:spcAft>
                <a:spcPts val="0"/>
              </a:spcAft>
              <a:buClr>
                <a:srgbClr val="131A22"/>
              </a:buClr>
              <a:buSzPts val="1200"/>
              <a:buFont typeface="Palatino"/>
              <a:buAutoNum type="arabicPeriod"/>
            </a:pPr>
            <a:r>
              <a:rPr lang="en-US" sz="1200">
                <a:latin typeface="Palatino"/>
                <a:ea typeface="Palatino"/>
                <a:cs typeface="Palatino"/>
                <a:sym typeface="Palatino"/>
              </a:rPr>
              <a:t>Is your company gaining or losing against the competition in terms of market share, profitability, and the like? </a:t>
            </a:r>
            <a:endParaRPr sz="1200">
              <a:latin typeface="Palatino"/>
              <a:ea typeface="Palatino"/>
              <a:cs typeface="Palatino"/>
              <a:sym typeface="Palatino"/>
            </a:endParaRPr>
          </a:p>
          <a:p>
            <a:pPr marL="457200" lvl="0" indent="0" algn="l" rtl="0">
              <a:lnSpc>
                <a:spcPct val="90000"/>
              </a:lnSpc>
              <a:spcBef>
                <a:spcPts val="1000"/>
              </a:spcBef>
              <a:spcAft>
                <a:spcPts val="0"/>
              </a:spcAft>
              <a:buNone/>
            </a:pPr>
            <a:endParaRPr sz="1200">
              <a:latin typeface="Palatino"/>
              <a:ea typeface="Palatino"/>
              <a:cs typeface="Palatino"/>
              <a:sym typeface="Palatino"/>
            </a:endParaRPr>
          </a:p>
        </p:txBody>
      </p:sp>
      <p:sp>
        <p:nvSpPr>
          <p:cNvPr id="336" name="Google Shape;336;g7a71133d84_8_56"/>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CEO Book Questions - Internal </a:t>
            </a:r>
            <a:endParaRPr sz="2400">
              <a:latin typeface="Palatino"/>
              <a:ea typeface="Palatino"/>
              <a:cs typeface="Palatino"/>
              <a:sym typeface="Palatino"/>
            </a:endParaRPr>
          </a:p>
        </p:txBody>
      </p:sp>
      <p:pic>
        <p:nvPicPr>
          <p:cNvPr id="337" name="Google Shape;337;g7a71133d84_8_56"/>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g7a71133d84_0_55"/>
          <p:cNvSpPr txBox="1">
            <a:spLocks noGrp="1"/>
          </p:cNvSpPr>
          <p:nvPr>
            <p:ph type="title"/>
          </p:nvPr>
        </p:nvSpPr>
        <p:spPr>
          <a:xfrm>
            <a:off x="727650" y="1362325"/>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solidFill>
                  <a:srgbClr val="38761D"/>
                </a:solidFill>
                <a:latin typeface="Palatino"/>
                <a:ea typeface="Palatino"/>
                <a:cs typeface="Palatino"/>
                <a:sym typeface="Palatino"/>
              </a:rPr>
              <a:t>Current Mission Statement </a:t>
            </a:r>
            <a:endParaRPr>
              <a:solidFill>
                <a:srgbClr val="38761D"/>
              </a:solidFill>
              <a:latin typeface="Palatino"/>
              <a:ea typeface="Palatino"/>
              <a:cs typeface="Palatino"/>
              <a:sym typeface="Palatino"/>
            </a:endParaRPr>
          </a:p>
        </p:txBody>
      </p:sp>
      <p:sp>
        <p:nvSpPr>
          <p:cNvPr id="343" name="Google Shape;343;g7a71133d84_0_55"/>
          <p:cNvSpPr txBox="1">
            <a:spLocks noGrp="1"/>
          </p:cNvSpPr>
          <p:nvPr>
            <p:ph type="body" idx="1"/>
          </p:nvPr>
        </p:nvSpPr>
        <p:spPr>
          <a:xfrm>
            <a:off x="727650" y="2228950"/>
            <a:ext cx="7688700" cy="22611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1800">
                <a:solidFill>
                  <a:srgbClr val="000000"/>
                </a:solidFill>
                <a:latin typeface="Palatino"/>
                <a:ea typeface="Palatino"/>
                <a:cs typeface="Palatino"/>
                <a:sym typeface="Palatino"/>
              </a:rPr>
              <a:t>To inspire and nurture the human spirit, one person, one cup, </a:t>
            </a:r>
            <a:endParaRPr sz="1800">
              <a:solidFill>
                <a:srgbClr val="000000"/>
              </a:solidFill>
              <a:latin typeface="Palatino"/>
              <a:ea typeface="Palatino"/>
              <a:cs typeface="Palatino"/>
              <a:sym typeface="Palatino"/>
            </a:endParaRPr>
          </a:p>
          <a:p>
            <a:pPr marL="0" lvl="0" indent="0" algn="ctr" rtl="0">
              <a:spcBef>
                <a:spcPts val="0"/>
              </a:spcBef>
              <a:spcAft>
                <a:spcPts val="0"/>
              </a:spcAft>
              <a:buNone/>
            </a:pPr>
            <a:r>
              <a:rPr lang="en-US" sz="1800">
                <a:solidFill>
                  <a:srgbClr val="000000"/>
                </a:solidFill>
                <a:latin typeface="Palatino"/>
                <a:ea typeface="Palatino"/>
                <a:cs typeface="Palatino"/>
                <a:sym typeface="Palatino"/>
              </a:rPr>
              <a:t>and one neighborhood at a time.</a:t>
            </a:r>
            <a:endParaRPr sz="1800">
              <a:solidFill>
                <a:srgbClr val="000000"/>
              </a:solidFill>
              <a:latin typeface="Palatino"/>
              <a:ea typeface="Palatino"/>
              <a:cs typeface="Palatino"/>
              <a:sym typeface="Palatino"/>
            </a:endParaRPr>
          </a:p>
          <a:p>
            <a:pPr marL="0" lvl="0" indent="0" algn="ctr" rtl="0">
              <a:spcBef>
                <a:spcPts val="0"/>
              </a:spcBef>
              <a:spcAft>
                <a:spcPts val="0"/>
              </a:spcAft>
              <a:buNone/>
            </a:pPr>
            <a:endParaRPr sz="1800">
              <a:solidFill>
                <a:srgbClr val="000000"/>
              </a:solidFill>
              <a:latin typeface="Palatino"/>
              <a:ea typeface="Palatino"/>
              <a:cs typeface="Palatino"/>
              <a:sym typeface="Palatino"/>
            </a:endParaRPr>
          </a:p>
          <a:p>
            <a:pPr marL="0" lvl="0" indent="0" algn="l" rtl="0">
              <a:spcBef>
                <a:spcPts val="0"/>
              </a:spcBef>
              <a:spcAft>
                <a:spcPts val="1600"/>
              </a:spcAft>
              <a:buNone/>
            </a:pPr>
            <a:endParaRPr/>
          </a:p>
        </p:txBody>
      </p:sp>
      <p:pic>
        <p:nvPicPr>
          <p:cNvPr id="344" name="Google Shape;344;g7a71133d84_0_55"/>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g7a71133d84_0_61"/>
          <p:cNvSpPr txBox="1">
            <a:spLocks noGrp="1"/>
          </p:cNvSpPr>
          <p:nvPr>
            <p:ph type="title"/>
          </p:nvPr>
        </p:nvSpPr>
        <p:spPr>
          <a:xfrm>
            <a:off x="729450" y="1261900"/>
            <a:ext cx="7688700" cy="5352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Clr>
                <a:srgbClr val="FFFFFF"/>
              </a:buClr>
              <a:buSzPts val="4500"/>
              <a:buFont typeface="Palatino"/>
              <a:buNone/>
            </a:pPr>
            <a:r>
              <a:rPr lang="en-US" i="0" u="none" strike="noStrike" cap="none">
                <a:solidFill>
                  <a:srgbClr val="38761D"/>
                </a:solidFill>
                <a:latin typeface="Palatino"/>
                <a:ea typeface="Palatino"/>
                <a:cs typeface="Palatino"/>
                <a:sym typeface="Palatino"/>
              </a:rPr>
              <a:t>Vision Statement</a:t>
            </a:r>
            <a:endParaRPr>
              <a:solidFill>
                <a:srgbClr val="38761D"/>
              </a:solidFill>
              <a:latin typeface="Palatino"/>
              <a:ea typeface="Palatino"/>
              <a:cs typeface="Palatino"/>
              <a:sym typeface="Palatino"/>
            </a:endParaRPr>
          </a:p>
        </p:txBody>
      </p:sp>
      <p:sp>
        <p:nvSpPr>
          <p:cNvPr id="350" name="Google Shape;350;g7a71133d84_0_61"/>
          <p:cNvSpPr txBox="1">
            <a:spLocks noGrp="1"/>
          </p:cNvSpPr>
          <p:nvPr>
            <p:ph type="body" idx="1"/>
          </p:nvPr>
        </p:nvSpPr>
        <p:spPr>
          <a:xfrm>
            <a:off x="729450" y="2229200"/>
            <a:ext cx="7688700" cy="2261100"/>
          </a:xfrm>
          <a:prstGeom prst="rect">
            <a:avLst/>
          </a:prstGeom>
          <a:noFill/>
          <a:ln>
            <a:noFill/>
          </a:ln>
        </p:spPr>
        <p:txBody>
          <a:bodyPr spcFirstLastPara="1" wrap="square" lIns="32750" tIns="32750" rIns="32750" bIns="32750" anchor="t" anchorCtr="0">
            <a:noAutofit/>
          </a:bodyPr>
          <a:lstStyle/>
          <a:p>
            <a:pPr marL="0" lvl="0" indent="0" algn="ctr" rtl="0">
              <a:lnSpc>
                <a:spcPct val="100000"/>
              </a:lnSpc>
              <a:spcBef>
                <a:spcPts val="0"/>
              </a:spcBef>
              <a:spcAft>
                <a:spcPts val="0"/>
              </a:spcAft>
              <a:buNone/>
            </a:pPr>
            <a:r>
              <a:rPr lang="en-US" sz="1800">
                <a:latin typeface="Palatino"/>
                <a:ea typeface="Palatino"/>
                <a:cs typeface="Palatino"/>
                <a:sym typeface="Palatino"/>
              </a:rPr>
              <a:t>To establish Starbucks as the premier purveyor of the finest</a:t>
            </a:r>
            <a:endParaRPr sz="1800">
              <a:latin typeface="Palatino"/>
              <a:ea typeface="Palatino"/>
              <a:cs typeface="Palatino"/>
              <a:sym typeface="Palatino"/>
            </a:endParaRPr>
          </a:p>
          <a:p>
            <a:pPr marL="469900" lvl="0" indent="0" algn="ctr" rtl="0">
              <a:lnSpc>
                <a:spcPct val="100000"/>
              </a:lnSpc>
              <a:spcBef>
                <a:spcPts val="0"/>
              </a:spcBef>
              <a:spcAft>
                <a:spcPts val="0"/>
              </a:spcAft>
              <a:buNone/>
            </a:pPr>
            <a:endParaRPr sz="1800">
              <a:latin typeface="Palatino"/>
              <a:ea typeface="Palatino"/>
              <a:cs typeface="Palatino"/>
              <a:sym typeface="Palatino"/>
            </a:endParaRPr>
          </a:p>
          <a:p>
            <a:pPr marL="0" lvl="0" indent="0" algn="ctr" rtl="0">
              <a:lnSpc>
                <a:spcPct val="100000"/>
              </a:lnSpc>
              <a:spcBef>
                <a:spcPts val="0"/>
              </a:spcBef>
              <a:spcAft>
                <a:spcPts val="0"/>
              </a:spcAft>
              <a:buNone/>
            </a:pPr>
            <a:r>
              <a:rPr lang="en-US" sz="1800">
                <a:latin typeface="Palatino"/>
                <a:ea typeface="Palatino"/>
                <a:cs typeface="Palatino"/>
                <a:sym typeface="Palatino"/>
              </a:rPr>
              <a:t>coffee in the world while maintaining our uncompromising </a:t>
            </a:r>
            <a:endParaRPr sz="1800">
              <a:latin typeface="Palatino"/>
              <a:ea typeface="Palatino"/>
              <a:cs typeface="Palatino"/>
              <a:sym typeface="Palatino"/>
            </a:endParaRPr>
          </a:p>
          <a:p>
            <a:pPr marL="469900" lvl="0" indent="0" algn="ctr" rtl="0">
              <a:lnSpc>
                <a:spcPct val="100000"/>
              </a:lnSpc>
              <a:spcBef>
                <a:spcPts val="0"/>
              </a:spcBef>
              <a:spcAft>
                <a:spcPts val="0"/>
              </a:spcAft>
              <a:buNone/>
            </a:pPr>
            <a:endParaRPr sz="1800">
              <a:latin typeface="Palatino"/>
              <a:ea typeface="Palatino"/>
              <a:cs typeface="Palatino"/>
              <a:sym typeface="Palatino"/>
            </a:endParaRPr>
          </a:p>
          <a:p>
            <a:pPr marL="0" lvl="0" indent="0" algn="ctr" rtl="0">
              <a:lnSpc>
                <a:spcPct val="100000"/>
              </a:lnSpc>
              <a:spcBef>
                <a:spcPts val="0"/>
              </a:spcBef>
              <a:spcAft>
                <a:spcPts val="0"/>
              </a:spcAft>
              <a:buNone/>
            </a:pPr>
            <a:r>
              <a:rPr lang="en-US" sz="1800">
                <a:latin typeface="Palatino"/>
                <a:ea typeface="Palatino"/>
                <a:cs typeface="Palatino"/>
                <a:sym typeface="Palatino"/>
              </a:rPr>
              <a:t>principles while we grow. </a:t>
            </a:r>
            <a:endParaRPr sz="1800">
              <a:solidFill>
                <a:srgbClr val="000000"/>
              </a:solidFill>
              <a:latin typeface="Palatino"/>
              <a:ea typeface="Palatino"/>
              <a:cs typeface="Palatino"/>
              <a:sym typeface="Palatino"/>
            </a:endParaRPr>
          </a:p>
          <a:p>
            <a:pPr marL="0" lvl="0" indent="0" algn="l" rtl="0">
              <a:spcBef>
                <a:spcPts val="0"/>
              </a:spcBef>
              <a:spcAft>
                <a:spcPts val="0"/>
              </a:spcAft>
              <a:buNone/>
            </a:pPr>
            <a:endParaRPr/>
          </a:p>
          <a:p>
            <a:pPr marL="0" marR="0" lvl="0" indent="0" algn="ctr" rtl="0">
              <a:lnSpc>
                <a:spcPct val="100000"/>
              </a:lnSpc>
              <a:spcBef>
                <a:spcPts val="1600"/>
              </a:spcBef>
              <a:spcAft>
                <a:spcPts val="0"/>
              </a:spcAft>
              <a:buNone/>
            </a:pPr>
            <a:endParaRPr sz="1800">
              <a:latin typeface="Palatino"/>
              <a:ea typeface="Palatino"/>
              <a:cs typeface="Palatino"/>
              <a:sym typeface="Palatino"/>
            </a:endParaRPr>
          </a:p>
        </p:txBody>
      </p:sp>
      <p:pic>
        <p:nvPicPr>
          <p:cNvPr id="351" name="Google Shape;351;g7a71133d84_0_61"/>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g7a71133d84_0_72"/>
          <p:cNvSpPr txBox="1">
            <a:spLocks noGrp="1"/>
          </p:cNvSpPr>
          <p:nvPr>
            <p:ph type="title"/>
          </p:nvPr>
        </p:nvSpPr>
        <p:spPr>
          <a:xfrm>
            <a:off x="729450" y="1261900"/>
            <a:ext cx="7688700" cy="5352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Clr>
                <a:srgbClr val="FFFFFF"/>
              </a:buClr>
              <a:buSzPts val="4500"/>
              <a:buFont typeface="Palatino"/>
              <a:buNone/>
            </a:pPr>
            <a:r>
              <a:rPr lang="en-US">
                <a:solidFill>
                  <a:srgbClr val="38761D"/>
                </a:solidFill>
                <a:latin typeface="Palatino"/>
                <a:ea typeface="Palatino"/>
                <a:cs typeface="Palatino"/>
                <a:sym typeface="Palatino"/>
              </a:rPr>
              <a:t>Current Strategy</a:t>
            </a:r>
            <a:endParaRPr>
              <a:solidFill>
                <a:srgbClr val="38761D"/>
              </a:solidFill>
              <a:latin typeface="Palatino"/>
              <a:ea typeface="Palatino"/>
              <a:cs typeface="Palatino"/>
              <a:sym typeface="Palatino"/>
            </a:endParaRPr>
          </a:p>
        </p:txBody>
      </p:sp>
      <p:sp>
        <p:nvSpPr>
          <p:cNvPr id="357" name="Google Shape;357;g7a71133d84_0_72"/>
          <p:cNvSpPr txBox="1">
            <a:spLocks noGrp="1"/>
          </p:cNvSpPr>
          <p:nvPr>
            <p:ph type="body" idx="1"/>
          </p:nvPr>
        </p:nvSpPr>
        <p:spPr>
          <a:xfrm>
            <a:off x="0" y="1993725"/>
            <a:ext cx="9144000" cy="2261100"/>
          </a:xfrm>
          <a:prstGeom prst="rect">
            <a:avLst/>
          </a:prstGeom>
          <a:noFill/>
          <a:ln>
            <a:noFill/>
          </a:ln>
        </p:spPr>
        <p:txBody>
          <a:bodyPr spcFirstLastPara="1" wrap="square" lIns="32750" tIns="32750" rIns="32750" bIns="32750" anchor="t" anchorCtr="0">
            <a:noAutofit/>
          </a:bodyPr>
          <a:lstStyle/>
          <a:p>
            <a:pPr marL="0" lvl="0" indent="0" algn="l" rtl="0">
              <a:lnSpc>
                <a:spcPct val="115000"/>
              </a:lnSpc>
              <a:spcBef>
                <a:spcPts val="0"/>
              </a:spcBef>
              <a:spcAft>
                <a:spcPts val="0"/>
              </a:spcAft>
              <a:buNone/>
            </a:pPr>
            <a:r>
              <a:rPr lang="en-US">
                <a:solidFill>
                  <a:srgbClr val="2B2B2B"/>
                </a:solidFill>
                <a:highlight>
                  <a:srgbClr val="FFFFFF"/>
                </a:highlight>
                <a:latin typeface="Palatino"/>
                <a:ea typeface="Palatino"/>
                <a:cs typeface="Palatino"/>
                <a:sym typeface="Palatino"/>
              </a:rPr>
              <a:t>Starbucks details three strategic priorities to regain revenue and earnings momentum by :</a:t>
            </a:r>
            <a:endParaRPr>
              <a:solidFill>
                <a:srgbClr val="2B2B2B"/>
              </a:solidFill>
              <a:highlight>
                <a:srgbClr val="FFFFFF"/>
              </a:highlight>
              <a:latin typeface="Palatino"/>
              <a:ea typeface="Palatino"/>
              <a:cs typeface="Palatino"/>
              <a:sym typeface="Palatino"/>
            </a:endParaRPr>
          </a:p>
          <a:p>
            <a:pPr marL="457200" lvl="0" indent="-317500" algn="l" rtl="0">
              <a:lnSpc>
                <a:spcPct val="115000"/>
              </a:lnSpc>
              <a:spcBef>
                <a:spcPts val="1000"/>
              </a:spcBef>
              <a:spcAft>
                <a:spcPts val="0"/>
              </a:spcAft>
              <a:buClr>
                <a:srgbClr val="2B2B2B"/>
              </a:buClr>
              <a:buSzPts val="1400"/>
              <a:buFont typeface="Palatino"/>
              <a:buChar char="●"/>
            </a:pPr>
            <a:r>
              <a:rPr lang="en-US">
                <a:solidFill>
                  <a:srgbClr val="2B2B2B"/>
                </a:solidFill>
                <a:highlight>
                  <a:srgbClr val="FFFFFF"/>
                </a:highlight>
                <a:latin typeface="Palatino"/>
                <a:ea typeface="Palatino"/>
                <a:cs typeface="Palatino"/>
                <a:sym typeface="Palatino"/>
              </a:rPr>
              <a:t>Accelerating growth in the U.S. and China, the company’s targeted long-term growth markets;</a:t>
            </a:r>
            <a:endParaRPr>
              <a:solidFill>
                <a:srgbClr val="2B2B2B"/>
              </a:solidFill>
              <a:highlight>
                <a:srgbClr val="FFFFFF"/>
              </a:highlight>
              <a:latin typeface="Palatino"/>
              <a:ea typeface="Palatino"/>
              <a:cs typeface="Palatino"/>
              <a:sym typeface="Palatino"/>
            </a:endParaRPr>
          </a:p>
          <a:p>
            <a:pPr marL="457200" lvl="0" indent="-317500" algn="l" rtl="0">
              <a:lnSpc>
                <a:spcPct val="115000"/>
              </a:lnSpc>
              <a:spcBef>
                <a:spcPts val="1000"/>
              </a:spcBef>
              <a:spcAft>
                <a:spcPts val="0"/>
              </a:spcAft>
              <a:buClr>
                <a:srgbClr val="2B2B2B"/>
              </a:buClr>
              <a:buSzPts val="1400"/>
              <a:buFont typeface="Palatino"/>
              <a:buChar char="●"/>
            </a:pPr>
            <a:r>
              <a:rPr lang="en-US">
                <a:solidFill>
                  <a:srgbClr val="2B2B2B"/>
                </a:solidFill>
                <a:highlight>
                  <a:srgbClr val="FFFFFF"/>
                </a:highlight>
                <a:latin typeface="Palatino"/>
                <a:ea typeface="Palatino"/>
                <a:cs typeface="Palatino"/>
                <a:sym typeface="Palatino"/>
              </a:rPr>
              <a:t>Expanding and leveraging the global reach of the brand through the Global Coffee Alliance; and</a:t>
            </a:r>
            <a:endParaRPr>
              <a:solidFill>
                <a:srgbClr val="2B2B2B"/>
              </a:solidFill>
              <a:highlight>
                <a:srgbClr val="FFFFFF"/>
              </a:highlight>
              <a:latin typeface="Palatino"/>
              <a:ea typeface="Palatino"/>
              <a:cs typeface="Palatino"/>
              <a:sym typeface="Palatino"/>
            </a:endParaRPr>
          </a:p>
          <a:p>
            <a:pPr marL="457200" lvl="0" indent="-317500" algn="l" rtl="0">
              <a:lnSpc>
                <a:spcPct val="115000"/>
              </a:lnSpc>
              <a:spcBef>
                <a:spcPts val="1000"/>
              </a:spcBef>
              <a:spcAft>
                <a:spcPts val="0"/>
              </a:spcAft>
              <a:buClr>
                <a:srgbClr val="2B2B2B"/>
              </a:buClr>
              <a:buSzPts val="1400"/>
              <a:buFont typeface="Palatino"/>
              <a:buChar char="●"/>
            </a:pPr>
            <a:r>
              <a:rPr lang="en-US">
                <a:solidFill>
                  <a:srgbClr val="2B2B2B"/>
                </a:solidFill>
                <a:highlight>
                  <a:srgbClr val="FFFFFF"/>
                </a:highlight>
                <a:latin typeface="Palatino"/>
                <a:ea typeface="Palatino"/>
                <a:cs typeface="Palatino"/>
                <a:sym typeface="Palatino"/>
              </a:rPr>
              <a:t>Sharpening the focus on increasing shareholder returns.</a:t>
            </a:r>
            <a:endParaRPr>
              <a:solidFill>
                <a:srgbClr val="2B2B2B"/>
              </a:solidFill>
              <a:highlight>
                <a:srgbClr val="FFFFFF"/>
              </a:highlight>
              <a:latin typeface="Palatino"/>
              <a:ea typeface="Palatino"/>
              <a:cs typeface="Palatino"/>
              <a:sym typeface="Palatino"/>
            </a:endParaRPr>
          </a:p>
          <a:p>
            <a:pPr marL="0" lvl="0" indent="0" algn="l" rtl="0">
              <a:lnSpc>
                <a:spcPct val="115000"/>
              </a:lnSpc>
              <a:spcBef>
                <a:spcPts val="1000"/>
              </a:spcBef>
              <a:spcAft>
                <a:spcPts val="0"/>
              </a:spcAft>
              <a:buNone/>
            </a:pPr>
            <a:endParaRPr>
              <a:solidFill>
                <a:srgbClr val="2B2B2B"/>
              </a:solidFill>
              <a:highlight>
                <a:srgbClr val="FFFFFF"/>
              </a:highlight>
              <a:latin typeface="Palatino"/>
              <a:ea typeface="Palatino"/>
              <a:cs typeface="Palatino"/>
              <a:sym typeface="Palatino"/>
            </a:endParaRPr>
          </a:p>
          <a:p>
            <a:pPr marL="0" lvl="0" indent="0" algn="l" rtl="0">
              <a:lnSpc>
                <a:spcPct val="115000"/>
              </a:lnSpc>
              <a:spcBef>
                <a:spcPts val="1000"/>
              </a:spcBef>
              <a:spcAft>
                <a:spcPts val="0"/>
              </a:spcAft>
              <a:buNone/>
            </a:pPr>
            <a:r>
              <a:rPr lang="en-US">
                <a:solidFill>
                  <a:srgbClr val="2B2B2B"/>
                </a:solidFill>
                <a:highlight>
                  <a:srgbClr val="FFFFFF"/>
                </a:highlight>
                <a:latin typeface="Palatino"/>
                <a:ea typeface="Palatino"/>
                <a:cs typeface="Palatino"/>
                <a:sym typeface="Palatino"/>
              </a:rPr>
              <a:t>Released on June 19, 2018</a:t>
            </a:r>
            <a:endParaRPr>
              <a:solidFill>
                <a:srgbClr val="2B2B2B"/>
              </a:solidFill>
              <a:highlight>
                <a:srgbClr val="FFFFFF"/>
              </a:highlight>
              <a:latin typeface="Palatino"/>
              <a:ea typeface="Palatino"/>
              <a:cs typeface="Palatino"/>
              <a:sym typeface="Palatino"/>
            </a:endParaRPr>
          </a:p>
          <a:p>
            <a:pPr marL="0" lvl="0" indent="0" algn="l" rtl="0">
              <a:lnSpc>
                <a:spcPct val="115000"/>
              </a:lnSpc>
              <a:spcBef>
                <a:spcPts val="1000"/>
              </a:spcBef>
              <a:spcAft>
                <a:spcPts val="0"/>
              </a:spcAft>
              <a:buNone/>
            </a:pPr>
            <a:endParaRPr>
              <a:latin typeface="Palatino"/>
              <a:ea typeface="Palatino"/>
              <a:cs typeface="Palatino"/>
              <a:sym typeface="Palatino"/>
            </a:endParaRPr>
          </a:p>
          <a:p>
            <a:pPr marL="0" marR="0" lvl="0" indent="0" algn="ctr" rtl="0">
              <a:lnSpc>
                <a:spcPct val="100000"/>
              </a:lnSpc>
              <a:spcBef>
                <a:spcPts val="2400"/>
              </a:spcBef>
              <a:spcAft>
                <a:spcPts val="3600"/>
              </a:spcAft>
              <a:buNone/>
            </a:pPr>
            <a:endParaRPr>
              <a:latin typeface="Palatino"/>
              <a:ea typeface="Palatino"/>
              <a:cs typeface="Palatino"/>
              <a:sym typeface="Palatino"/>
            </a:endParaRPr>
          </a:p>
        </p:txBody>
      </p:sp>
      <p:pic>
        <p:nvPicPr>
          <p:cNvPr id="358" name="Google Shape;358;g7a71133d84_0_72"/>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g6bc836f9db_0_314"/>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BCG Matrix</a:t>
            </a:r>
            <a:endParaRPr sz="2400">
              <a:latin typeface="Palatino"/>
              <a:ea typeface="Palatino"/>
              <a:cs typeface="Palatino"/>
              <a:sym typeface="Palatino"/>
            </a:endParaRPr>
          </a:p>
        </p:txBody>
      </p:sp>
      <p:pic>
        <p:nvPicPr>
          <p:cNvPr id="364" name="Google Shape;364;g6bc836f9db_0_314"/>
          <p:cNvPicPr preferRelativeResize="0"/>
          <p:nvPr/>
        </p:nvPicPr>
        <p:blipFill rotWithShape="1">
          <a:blip r:embed="rId3">
            <a:alphaModFix/>
          </a:blip>
          <a:srcRect t="7175"/>
          <a:stretch/>
        </p:blipFill>
        <p:spPr>
          <a:xfrm>
            <a:off x="84925" y="535200"/>
            <a:ext cx="8725878" cy="4303501"/>
          </a:xfrm>
          <a:prstGeom prst="rect">
            <a:avLst/>
          </a:prstGeom>
          <a:noFill/>
          <a:ln>
            <a:noFill/>
          </a:ln>
        </p:spPr>
      </p:pic>
      <p:pic>
        <p:nvPicPr>
          <p:cNvPr id="365" name="Google Shape;365;g6bc836f9db_0_314"/>
          <p:cNvPicPr preferRelativeResize="0"/>
          <p:nvPr/>
        </p:nvPicPr>
        <p:blipFill>
          <a:blip r:embed="rId4">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g6bc836f9db_0_318"/>
          <p:cNvSpPr txBox="1">
            <a:spLocks noGrp="1"/>
          </p:cNvSpPr>
          <p:nvPr>
            <p:ph type="title"/>
          </p:nvPr>
        </p:nvSpPr>
        <p:spPr>
          <a:xfrm>
            <a:off x="702925"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GE Matrix</a:t>
            </a:r>
            <a:endParaRPr sz="2400">
              <a:latin typeface="Palatino"/>
              <a:ea typeface="Palatino"/>
              <a:cs typeface="Palatino"/>
              <a:sym typeface="Palatino"/>
            </a:endParaRPr>
          </a:p>
        </p:txBody>
      </p:sp>
      <p:pic>
        <p:nvPicPr>
          <p:cNvPr id="371" name="Google Shape;371;g6bc836f9db_0_318"/>
          <p:cNvPicPr preferRelativeResize="0"/>
          <p:nvPr/>
        </p:nvPicPr>
        <p:blipFill>
          <a:blip r:embed="rId3">
            <a:alphaModFix/>
          </a:blip>
          <a:stretch>
            <a:fillRect/>
          </a:stretch>
        </p:blipFill>
        <p:spPr>
          <a:xfrm>
            <a:off x="8280402" y="4328125"/>
            <a:ext cx="738650" cy="738650"/>
          </a:xfrm>
          <a:prstGeom prst="rect">
            <a:avLst/>
          </a:prstGeom>
          <a:noFill/>
          <a:ln>
            <a:noFill/>
          </a:ln>
        </p:spPr>
      </p:pic>
      <p:pic>
        <p:nvPicPr>
          <p:cNvPr id="372" name="Google Shape;372;g6bc836f9db_0_318" descr="GE Matrix.png"/>
          <p:cNvPicPr preferRelativeResize="0"/>
          <p:nvPr/>
        </p:nvPicPr>
        <p:blipFill rotWithShape="1">
          <a:blip r:embed="rId4">
            <a:alphaModFix/>
          </a:blip>
          <a:srcRect l="2743" t="3895" r="6701" b="3366"/>
          <a:stretch/>
        </p:blipFill>
        <p:spPr>
          <a:xfrm>
            <a:off x="76200" y="511950"/>
            <a:ext cx="8171224" cy="45596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g6bc836f9db_0_322"/>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Company Life Cycle</a:t>
            </a:r>
            <a:endParaRPr sz="2400">
              <a:latin typeface="Palatino"/>
              <a:ea typeface="Palatino"/>
              <a:cs typeface="Palatino"/>
              <a:sym typeface="Palatino"/>
            </a:endParaRPr>
          </a:p>
        </p:txBody>
      </p:sp>
      <p:pic>
        <p:nvPicPr>
          <p:cNvPr id="378" name="Google Shape;378;g6bc836f9db_0_322" descr="Life cycle.jpg"/>
          <p:cNvPicPr preferRelativeResize="0"/>
          <p:nvPr/>
        </p:nvPicPr>
        <p:blipFill rotWithShape="1">
          <a:blip r:embed="rId3">
            <a:alphaModFix/>
          </a:blip>
          <a:srcRect l="5035" r="5035"/>
          <a:stretch/>
        </p:blipFill>
        <p:spPr>
          <a:xfrm>
            <a:off x="455575" y="535199"/>
            <a:ext cx="8232875" cy="4429600"/>
          </a:xfrm>
          <a:prstGeom prst="rect">
            <a:avLst/>
          </a:prstGeom>
          <a:noFill/>
          <a:ln>
            <a:noFill/>
          </a:ln>
        </p:spPr>
      </p:pic>
      <p:pic>
        <p:nvPicPr>
          <p:cNvPr id="379" name="Google Shape;379;g6bc836f9db_0_322"/>
          <p:cNvPicPr preferRelativeResize="0"/>
          <p:nvPr/>
        </p:nvPicPr>
        <p:blipFill>
          <a:blip r:embed="rId4">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g6bc836f9db_0_326"/>
          <p:cNvSpPr txBox="1">
            <a:spLocks noGrp="1"/>
          </p:cNvSpPr>
          <p:nvPr>
            <p:ph type="title"/>
          </p:nvPr>
        </p:nvSpPr>
        <p:spPr>
          <a:xfrm>
            <a:off x="7854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Corporate Culture Analysis </a:t>
            </a:r>
            <a:endParaRPr sz="2400">
              <a:latin typeface="Palatino"/>
              <a:ea typeface="Palatino"/>
              <a:cs typeface="Palatino"/>
              <a:sym typeface="Palatino"/>
            </a:endParaRPr>
          </a:p>
        </p:txBody>
      </p:sp>
      <p:pic>
        <p:nvPicPr>
          <p:cNvPr id="385" name="Google Shape;385;g6bc836f9db_0_326"/>
          <p:cNvPicPr preferRelativeResize="0"/>
          <p:nvPr/>
        </p:nvPicPr>
        <p:blipFill>
          <a:blip r:embed="rId3">
            <a:alphaModFix/>
          </a:blip>
          <a:stretch>
            <a:fillRect/>
          </a:stretch>
        </p:blipFill>
        <p:spPr>
          <a:xfrm>
            <a:off x="8281777" y="4339975"/>
            <a:ext cx="738650" cy="738650"/>
          </a:xfrm>
          <a:prstGeom prst="rect">
            <a:avLst/>
          </a:prstGeom>
          <a:noFill/>
          <a:ln>
            <a:noFill/>
          </a:ln>
        </p:spPr>
      </p:pic>
      <p:graphicFrame>
        <p:nvGraphicFramePr>
          <p:cNvPr id="386" name="Google Shape;386;g6bc836f9db_0_326"/>
          <p:cNvGraphicFramePr/>
          <p:nvPr/>
        </p:nvGraphicFramePr>
        <p:xfrm>
          <a:off x="110800" y="535245"/>
          <a:ext cx="8967000" cy="5139400"/>
        </p:xfrm>
        <a:graphic>
          <a:graphicData uri="http://schemas.openxmlformats.org/drawingml/2006/table">
            <a:tbl>
              <a:tblPr>
                <a:noFill/>
                <a:tableStyleId>{E47524D7-2335-4AB9-8CF1-0D968FAC3876}</a:tableStyleId>
              </a:tblPr>
              <a:tblGrid>
                <a:gridCol w="2120950">
                  <a:extLst>
                    <a:ext uri="{9D8B030D-6E8A-4147-A177-3AD203B41FA5}">
                      <a16:colId xmlns="" xmlns:a16="http://schemas.microsoft.com/office/drawing/2014/main" val="20000"/>
                    </a:ext>
                  </a:extLst>
                </a:gridCol>
                <a:gridCol w="1587025">
                  <a:extLst>
                    <a:ext uri="{9D8B030D-6E8A-4147-A177-3AD203B41FA5}">
                      <a16:colId xmlns="" xmlns:a16="http://schemas.microsoft.com/office/drawing/2014/main" val="20001"/>
                    </a:ext>
                  </a:extLst>
                </a:gridCol>
                <a:gridCol w="5259025">
                  <a:extLst>
                    <a:ext uri="{9D8B030D-6E8A-4147-A177-3AD203B41FA5}">
                      <a16:colId xmlns="" xmlns:a16="http://schemas.microsoft.com/office/drawing/2014/main" val="20002"/>
                    </a:ext>
                  </a:extLst>
                </a:gridCol>
              </a:tblGrid>
              <a:tr h="563150">
                <a:tc>
                  <a:txBody>
                    <a:bodyPr/>
                    <a:lstStyle/>
                    <a:p>
                      <a:pPr marL="0" lvl="0" indent="0" algn="ctr" rtl="0">
                        <a:spcBef>
                          <a:spcPts val="0"/>
                        </a:spcBef>
                        <a:spcAft>
                          <a:spcPts val="0"/>
                        </a:spcAft>
                        <a:buNone/>
                      </a:pPr>
                      <a:r>
                        <a:rPr lang="en-US" b="1">
                          <a:latin typeface="Palatino"/>
                          <a:ea typeface="Palatino"/>
                          <a:cs typeface="Palatino"/>
                          <a:sym typeface="Palatino"/>
                        </a:rPr>
                        <a:t>Dimensions of Organizational Culture</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Rate</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Evidence</a:t>
                      </a:r>
                      <a:endParaRPr b="1">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0"/>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Attention to Detail </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Good </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1"/>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Outcome Orientation</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Satisfied </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2"/>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People Orientation</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Excellent </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a:latin typeface="Palatino"/>
                          <a:ea typeface="Palatino"/>
                          <a:cs typeface="Palatino"/>
                          <a:sym typeface="Palatino"/>
                        </a:rPr>
                        <a:t>With customers, employees and suppliers. Giving equitable treatment to each employee is the norm at Starbucks and it also applies to customers and suppliers. </a:t>
                      </a: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3"/>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Team Orientation</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Satisfied </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a:latin typeface="Palatino"/>
                          <a:ea typeface="Palatino"/>
                          <a:cs typeface="Palatino"/>
                          <a:sym typeface="Palatino"/>
                        </a:rPr>
                        <a:t>its culture is still rooted in modesty. Everyone must feel included from the frontline to the top management. Apart from that customers must feel valued and welcomed. </a:t>
                      </a: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4"/>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Aggressiveness</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Good</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5"/>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Stability</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Excellent </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6"/>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Innovation and Risk Taking </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Excellent </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7"/>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g75bee15ae0_0_16"/>
          <p:cNvSpPr txBox="1"/>
          <p:nvPr/>
        </p:nvSpPr>
        <p:spPr>
          <a:xfrm>
            <a:off x="0" y="513625"/>
            <a:ext cx="9049200" cy="44913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b="1">
                <a:solidFill>
                  <a:srgbClr val="666666"/>
                </a:solidFill>
                <a:latin typeface="Palatino"/>
                <a:ea typeface="Palatino"/>
                <a:cs typeface="Palatino"/>
                <a:sym typeface="Palatino"/>
              </a:rPr>
              <a:t>A Summary of “The Starbucks Experience”</a:t>
            </a:r>
            <a:endParaRPr b="1">
              <a:solidFill>
                <a:srgbClr val="666666"/>
              </a:solidFill>
              <a:latin typeface="Palatino"/>
              <a:ea typeface="Palatino"/>
              <a:cs typeface="Palatino"/>
              <a:sym typeface="Palatino"/>
            </a:endParaRPr>
          </a:p>
          <a:p>
            <a:pPr marL="0" lvl="0" indent="0" algn="ctr" rtl="0">
              <a:lnSpc>
                <a:spcPct val="150000"/>
              </a:lnSpc>
              <a:spcBef>
                <a:spcPts val="1000"/>
              </a:spcBef>
              <a:spcAft>
                <a:spcPts val="0"/>
              </a:spcAft>
              <a:buNone/>
            </a:pPr>
            <a:r>
              <a:rPr lang="en-US">
                <a:solidFill>
                  <a:srgbClr val="666666"/>
                </a:solidFill>
                <a:latin typeface="Palatino"/>
                <a:ea typeface="Palatino"/>
                <a:cs typeface="Palatino"/>
                <a:sym typeface="Palatino"/>
              </a:rPr>
              <a:t>Starbucks has become a top global brand by adhering to the following five key principles</a:t>
            </a:r>
            <a:endParaRPr>
              <a:solidFill>
                <a:srgbClr val="666666"/>
              </a:solidFill>
              <a:latin typeface="Palatino"/>
              <a:ea typeface="Palatino"/>
              <a:cs typeface="Palatino"/>
              <a:sym typeface="Palatino"/>
            </a:endParaRPr>
          </a:p>
          <a:p>
            <a:pPr marL="914400" lvl="0" indent="457200" algn="l" rtl="0">
              <a:lnSpc>
                <a:spcPct val="150000"/>
              </a:lnSpc>
              <a:spcBef>
                <a:spcPts val="1000"/>
              </a:spcBef>
              <a:spcAft>
                <a:spcPts val="0"/>
              </a:spcAft>
              <a:buNone/>
            </a:pPr>
            <a:r>
              <a:rPr lang="en-US" u="sng">
                <a:solidFill>
                  <a:srgbClr val="666666"/>
                </a:solidFill>
                <a:latin typeface="Palatino"/>
                <a:ea typeface="Palatino"/>
                <a:cs typeface="Palatino"/>
                <a:sym typeface="Palatino"/>
              </a:rPr>
              <a:t>“Make it your own”</a:t>
            </a:r>
            <a:r>
              <a:rPr lang="en-US">
                <a:solidFill>
                  <a:srgbClr val="666666"/>
                </a:solidFill>
                <a:latin typeface="Palatino"/>
                <a:ea typeface="Palatino"/>
                <a:cs typeface="Palatino"/>
                <a:sym typeface="Palatino"/>
              </a:rPr>
              <a:t> – Customize the experience.</a:t>
            </a:r>
            <a:endParaRPr>
              <a:solidFill>
                <a:srgbClr val="666666"/>
              </a:solidFill>
              <a:latin typeface="Palatino"/>
              <a:ea typeface="Palatino"/>
              <a:cs typeface="Palatino"/>
              <a:sym typeface="Palatino"/>
            </a:endParaRPr>
          </a:p>
          <a:p>
            <a:pPr marL="914400" lvl="0" indent="457200" algn="l" rtl="0">
              <a:lnSpc>
                <a:spcPct val="150000"/>
              </a:lnSpc>
              <a:spcBef>
                <a:spcPts val="1000"/>
              </a:spcBef>
              <a:spcAft>
                <a:spcPts val="0"/>
              </a:spcAft>
              <a:buNone/>
            </a:pPr>
            <a:r>
              <a:rPr lang="en-US" u="sng">
                <a:solidFill>
                  <a:srgbClr val="666666"/>
                </a:solidFill>
                <a:latin typeface="Palatino"/>
                <a:ea typeface="Palatino"/>
                <a:cs typeface="Palatino"/>
                <a:sym typeface="Palatino"/>
              </a:rPr>
              <a:t>“Everything matters”</a:t>
            </a:r>
            <a:r>
              <a:rPr lang="en-US">
                <a:solidFill>
                  <a:srgbClr val="666666"/>
                </a:solidFill>
                <a:latin typeface="Palatino"/>
                <a:ea typeface="Palatino"/>
                <a:cs typeface="Palatino"/>
                <a:sym typeface="Palatino"/>
              </a:rPr>
              <a:t> – Focus on every aspect of the job. Never ever lose your focus on your customer’s experience and point of view.</a:t>
            </a:r>
            <a:endParaRPr>
              <a:solidFill>
                <a:srgbClr val="666666"/>
              </a:solidFill>
              <a:latin typeface="Palatino"/>
              <a:ea typeface="Palatino"/>
              <a:cs typeface="Palatino"/>
              <a:sym typeface="Palatino"/>
            </a:endParaRPr>
          </a:p>
          <a:p>
            <a:pPr marL="914400" lvl="0" indent="457200" algn="l" rtl="0">
              <a:lnSpc>
                <a:spcPct val="150000"/>
              </a:lnSpc>
              <a:spcBef>
                <a:spcPts val="1000"/>
              </a:spcBef>
              <a:spcAft>
                <a:spcPts val="0"/>
              </a:spcAft>
              <a:buNone/>
            </a:pPr>
            <a:r>
              <a:rPr lang="en-US" u="sng">
                <a:solidFill>
                  <a:srgbClr val="666666"/>
                </a:solidFill>
                <a:latin typeface="Palatino"/>
                <a:ea typeface="Palatino"/>
                <a:cs typeface="Palatino"/>
                <a:sym typeface="Palatino"/>
              </a:rPr>
              <a:t>“Surprise and delight”</a:t>
            </a:r>
            <a:r>
              <a:rPr lang="en-US">
                <a:solidFill>
                  <a:srgbClr val="666666"/>
                </a:solidFill>
                <a:latin typeface="Palatino"/>
                <a:ea typeface="Palatino"/>
                <a:cs typeface="Palatino"/>
                <a:sym typeface="Palatino"/>
              </a:rPr>
              <a:t> – Do the unexpected to make buying a cup of coffee enjoyable.</a:t>
            </a:r>
            <a:endParaRPr>
              <a:solidFill>
                <a:srgbClr val="666666"/>
              </a:solidFill>
              <a:latin typeface="Palatino"/>
              <a:ea typeface="Palatino"/>
              <a:cs typeface="Palatino"/>
              <a:sym typeface="Palatino"/>
            </a:endParaRPr>
          </a:p>
          <a:p>
            <a:pPr marL="914400" lvl="0" indent="457200" algn="l" rtl="0">
              <a:lnSpc>
                <a:spcPct val="150000"/>
              </a:lnSpc>
              <a:spcBef>
                <a:spcPts val="1000"/>
              </a:spcBef>
              <a:spcAft>
                <a:spcPts val="0"/>
              </a:spcAft>
              <a:buNone/>
            </a:pPr>
            <a:r>
              <a:rPr lang="en-US" u="sng">
                <a:solidFill>
                  <a:srgbClr val="666666"/>
                </a:solidFill>
                <a:latin typeface="Palatino"/>
                <a:ea typeface="Palatino"/>
                <a:cs typeface="Palatino"/>
                <a:sym typeface="Palatino"/>
              </a:rPr>
              <a:t>“Embrace resistance”</a:t>
            </a:r>
            <a:r>
              <a:rPr lang="en-US">
                <a:solidFill>
                  <a:srgbClr val="666666"/>
                </a:solidFill>
                <a:latin typeface="Palatino"/>
                <a:ea typeface="Palatino"/>
                <a:cs typeface="Palatino"/>
                <a:sym typeface="Palatino"/>
              </a:rPr>
              <a:t> – Learn from your mistakes.</a:t>
            </a:r>
            <a:endParaRPr>
              <a:solidFill>
                <a:srgbClr val="666666"/>
              </a:solidFill>
              <a:latin typeface="Palatino"/>
              <a:ea typeface="Palatino"/>
              <a:cs typeface="Palatino"/>
              <a:sym typeface="Palatino"/>
            </a:endParaRPr>
          </a:p>
          <a:p>
            <a:pPr marL="914400" lvl="0" indent="457200" algn="l" rtl="0">
              <a:lnSpc>
                <a:spcPct val="150000"/>
              </a:lnSpc>
              <a:spcBef>
                <a:spcPts val="1000"/>
              </a:spcBef>
              <a:spcAft>
                <a:spcPts val="1000"/>
              </a:spcAft>
              <a:buNone/>
            </a:pPr>
            <a:r>
              <a:rPr lang="en-US" u="sng">
                <a:solidFill>
                  <a:srgbClr val="666666"/>
                </a:solidFill>
                <a:latin typeface="Palatino"/>
                <a:ea typeface="Palatino"/>
                <a:cs typeface="Palatino"/>
                <a:sym typeface="Palatino"/>
              </a:rPr>
              <a:t>“Leave your mark”</a:t>
            </a:r>
            <a:r>
              <a:rPr lang="en-US">
                <a:solidFill>
                  <a:srgbClr val="666666"/>
                </a:solidFill>
                <a:latin typeface="Palatino"/>
                <a:ea typeface="Palatino"/>
                <a:cs typeface="Palatino"/>
                <a:sym typeface="Palatino"/>
              </a:rPr>
              <a:t> – Do your job so that your customers remember you.</a:t>
            </a:r>
            <a:endParaRPr>
              <a:solidFill>
                <a:srgbClr val="666666"/>
              </a:solidFill>
              <a:latin typeface="Palatino"/>
              <a:ea typeface="Palatino"/>
              <a:cs typeface="Palatino"/>
              <a:sym typeface="Palatino"/>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graphicFrame>
        <p:nvGraphicFramePr>
          <p:cNvPr id="396" name="Google Shape;396;g6bc836f9db_0_340"/>
          <p:cNvGraphicFramePr/>
          <p:nvPr/>
        </p:nvGraphicFramePr>
        <p:xfrm>
          <a:off x="59644" y="478168"/>
          <a:ext cx="9144000" cy="4429824"/>
        </p:xfrm>
        <a:graphic>
          <a:graphicData uri="http://schemas.openxmlformats.org/drawingml/2006/table">
            <a:tbl>
              <a:tblPr>
                <a:noFill/>
                <a:tableStyleId>{FE1A02DA-BEB6-4038-8FA4-D2C8CD06FE4B}</a:tableStyleId>
              </a:tblPr>
              <a:tblGrid>
                <a:gridCol w="3458675">
                  <a:extLst>
                    <a:ext uri="{9D8B030D-6E8A-4147-A177-3AD203B41FA5}">
                      <a16:colId xmlns="" xmlns:a16="http://schemas.microsoft.com/office/drawing/2014/main" val="20000"/>
                    </a:ext>
                  </a:extLst>
                </a:gridCol>
                <a:gridCol w="1964400">
                  <a:extLst>
                    <a:ext uri="{9D8B030D-6E8A-4147-A177-3AD203B41FA5}">
                      <a16:colId xmlns="" xmlns:a16="http://schemas.microsoft.com/office/drawing/2014/main" val="20001"/>
                    </a:ext>
                  </a:extLst>
                </a:gridCol>
                <a:gridCol w="1795075">
                  <a:extLst>
                    <a:ext uri="{9D8B030D-6E8A-4147-A177-3AD203B41FA5}">
                      <a16:colId xmlns="" xmlns:a16="http://schemas.microsoft.com/office/drawing/2014/main" val="20002"/>
                    </a:ext>
                  </a:extLst>
                </a:gridCol>
                <a:gridCol w="1925850">
                  <a:extLst>
                    <a:ext uri="{9D8B030D-6E8A-4147-A177-3AD203B41FA5}">
                      <a16:colId xmlns="" xmlns:a16="http://schemas.microsoft.com/office/drawing/2014/main" val="20003"/>
                    </a:ext>
                  </a:extLst>
                </a:gridCol>
              </a:tblGrid>
              <a:tr h="436950">
                <a:tc>
                  <a:txBody>
                    <a:bodyPr/>
                    <a:lstStyle/>
                    <a:p>
                      <a:pPr marL="0" marR="0" lvl="0" indent="0" algn="ctr" rtl="0">
                        <a:lnSpc>
                          <a:spcPct val="100000"/>
                        </a:lnSpc>
                        <a:spcBef>
                          <a:spcPts val="0"/>
                        </a:spcBef>
                        <a:spcAft>
                          <a:spcPts val="0"/>
                        </a:spcAft>
                        <a:buClr>
                          <a:srgbClr val="7B867F"/>
                        </a:buClr>
                        <a:buSzPts val="800"/>
                        <a:buFont typeface="Palatino"/>
                        <a:buNone/>
                      </a:pPr>
                      <a:r>
                        <a:rPr lang="en-US">
                          <a:solidFill>
                            <a:srgbClr val="000000"/>
                          </a:solidFill>
                        </a:rPr>
                        <a:t>Strengths</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Weight</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Rating </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Score</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extLst>
                  <a:ext uri="{0D108BD9-81ED-4DB2-BD59-A6C34878D82A}">
                    <a16:rowId xmlns="" xmlns:a16="http://schemas.microsoft.com/office/drawing/2014/main" val="10000"/>
                  </a:ext>
                </a:extLst>
              </a:tr>
              <a:tr h="388450">
                <a:tc>
                  <a:txBody>
                    <a:bodyPr/>
                    <a:lstStyle/>
                    <a:p>
                      <a:pPr marL="0" lvl="0" indent="0" algn="l" rtl="0">
                        <a:lnSpc>
                          <a:spcPct val="115000"/>
                        </a:lnSpc>
                        <a:spcBef>
                          <a:spcPts val="0"/>
                        </a:spcBef>
                        <a:spcAft>
                          <a:spcPts val="0"/>
                        </a:spcAft>
                        <a:buNone/>
                      </a:pPr>
                      <a:r>
                        <a:rPr lang="en-US" sz="1200" b="0">
                          <a:solidFill>
                            <a:srgbClr val="000000"/>
                          </a:solidFill>
                        </a:rPr>
                        <a:t>1.Internationally known, strong valuable brands</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4</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0.4</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1"/>
                  </a:ext>
                </a:extLst>
              </a:tr>
              <a:tr h="388450">
                <a:tc>
                  <a:txBody>
                    <a:bodyPr/>
                    <a:lstStyle/>
                    <a:p>
                      <a:pPr marL="0" lvl="0" indent="0" algn="l" rtl="0">
                        <a:lnSpc>
                          <a:spcPct val="115000"/>
                        </a:lnSpc>
                        <a:spcBef>
                          <a:spcPts val="0"/>
                        </a:spcBef>
                        <a:spcAft>
                          <a:spcPts val="0"/>
                        </a:spcAft>
                        <a:buNone/>
                      </a:pPr>
                      <a:r>
                        <a:rPr lang="en-US" sz="1200" b="0">
                          <a:solidFill>
                            <a:srgbClr val="000000"/>
                          </a:solidFill>
                        </a:rPr>
                        <a:t>2.Efficiency and effectiveness in supply chain</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0.025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3</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 xmlns:a16="http://schemas.microsoft.com/office/drawing/2014/main" val="10002"/>
                  </a:ext>
                </a:extLst>
              </a:tr>
              <a:tr h="388450">
                <a:tc>
                  <a:txBody>
                    <a:bodyPr/>
                    <a:lstStyle/>
                    <a:p>
                      <a:pPr marL="0" lvl="0" indent="0" algn="l" rtl="0">
                        <a:lnSpc>
                          <a:spcPct val="115000"/>
                        </a:lnSpc>
                        <a:spcBef>
                          <a:spcPts val="0"/>
                        </a:spcBef>
                        <a:spcAft>
                          <a:spcPts val="0"/>
                        </a:spcAft>
                        <a:buNone/>
                      </a:pPr>
                      <a:r>
                        <a:rPr lang="en-US" sz="1200" b="0">
                          <a:solidFill>
                            <a:srgbClr val="000000"/>
                          </a:solidFill>
                        </a:rPr>
                        <a:t>3.High quality of products and service</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4</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0.4</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3"/>
                  </a:ext>
                </a:extLst>
              </a:tr>
              <a:tr h="388450">
                <a:tc>
                  <a:txBody>
                    <a:bodyPr/>
                    <a:lstStyle/>
                    <a:p>
                      <a:pPr marL="0" lvl="0" indent="0" algn="l" rtl="0">
                        <a:lnSpc>
                          <a:spcPct val="115000"/>
                        </a:lnSpc>
                        <a:spcBef>
                          <a:spcPts val="0"/>
                        </a:spcBef>
                        <a:spcAft>
                          <a:spcPts val="0"/>
                        </a:spcAft>
                        <a:buNone/>
                      </a:pPr>
                      <a:r>
                        <a:rPr lang="en-US" sz="1200" b="0">
                          <a:solidFill>
                            <a:srgbClr val="000000"/>
                          </a:solidFill>
                        </a:rPr>
                        <a:t>4.Starbucks experience </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4</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0.3</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 xmlns:a16="http://schemas.microsoft.com/office/drawing/2014/main" val="10004"/>
                  </a:ext>
                </a:extLst>
              </a:tr>
              <a:tr h="388450">
                <a:tc>
                  <a:txBody>
                    <a:bodyPr/>
                    <a:lstStyle/>
                    <a:p>
                      <a:pPr marL="0" lvl="0" indent="0" algn="l" rtl="0">
                        <a:lnSpc>
                          <a:spcPct val="115000"/>
                        </a:lnSpc>
                        <a:spcBef>
                          <a:spcPts val="0"/>
                        </a:spcBef>
                        <a:spcAft>
                          <a:spcPts val="0"/>
                        </a:spcAft>
                        <a:buNone/>
                      </a:pPr>
                      <a:r>
                        <a:rPr lang="en-US" sz="1200" b="0">
                          <a:solidFill>
                            <a:srgbClr val="000000"/>
                          </a:solidFill>
                        </a:rPr>
                        <a:t>5.High accessibility (Starbucks at every corner)</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3</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0.225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5"/>
                  </a:ext>
                </a:extLst>
              </a:tr>
              <a:tr h="461175">
                <a:tc>
                  <a:txBody>
                    <a:bodyPr/>
                    <a:lstStyle/>
                    <a:p>
                      <a:pPr marL="0" lvl="0" indent="0" algn="l" rtl="0">
                        <a:lnSpc>
                          <a:spcPct val="115000"/>
                        </a:lnSpc>
                        <a:spcBef>
                          <a:spcPts val="0"/>
                        </a:spcBef>
                        <a:spcAft>
                          <a:spcPts val="0"/>
                        </a:spcAft>
                        <a:buNone/>
                      </a:pPr>
                      <a:r>
                        <a:rPr lang="en-US" sz="1200" b="0">
                          <a:solidFill>
                            <a:srgbClr val="000000"/>
                          </a:solidFill>
                        </a:rPr>
                        <a:t>6.Strong relationship with suppliers (low risk of non-delivery)</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0.025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3</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 xmlns:a16="http://schemas.microsoft.com/office/drawing/2014/main" val="10006"/>
                  </a:ext>
                </a:extLst>
              </a:tr>
              <a:tr h="388450">
                <a:tc>
                  <a:txBody>
                    <a:bodyPr/>
                    <a:lstStyle/>
                    <a:p>
                      <a:pPr marL="0" lvl="0" indent="0" algn="l" rtl="0">
                        <a:lnSpc>
                          <a:spcPct val="115000"/>
                        </a:lnSpc>
                        <a:spcBef>
                          <a:spcPts val="0"/>
                        </a:spcBef>
                        <a:spcAft>
                          <a:spcPts val="0"/>
                        </a:spcAft>
                        <a:buNone/>
                      </a:pPr>
                      <a:r>
                        <a:rPr lang="en-US" sz="1200" b="0">
                          <a:solidFill>
                            <a:srgbClr val="000000"/>
                          </a:solidFill>
                        </a:rPr>
                        <a:t>7.Starbucks Global Responsibility strategy</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3</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0.3</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7"/>
                  </a:ext>
                </a:extLst>
              </a:tr>
              <a:tr h="388450">
                <a:tc>
                  <a:txBody>
                    <a:bodyPr/>
                    <a:lstStyle/>
                    <a:p>
                      <a:pPr marL="0" lvl="0" indent="0" algn="l" rtl="0">
                        <a:lnSpc>
                          <a:spcPct val="115000"/>
                        </a:lnSpc>
                        <a:spcBef>
                          <a:spcPts val="0"/>
                        </a:spcBef>
                        <a:spcAft>
                          <a:spcPts val="0"/>
                        </a:spcAft>
                        <a:buNone/>
                      </a:pPr>
                      <a:r>
                        <a:rPr lang="en-US" sz="1200" b="0">
                          <a:solidFill>
                            <a:srgbClr val="000000"/>
                          </a:solidFill>
                        </a:rPr>
                        <a:t>8.Strong market positions</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4</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0.4</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8"/>
                  </a:ext>
                </a:extLst>
              </a:tr>
              <a:tr h="388450">
                <a:tc>
                  <a:txBody>
                    <a:bodyPr/>
                    <a:lstStyle/>
                    <a:p>
                      <a:pPr marL="0" lvl="0" indent="0" algn="l" rtl="0">
                        <a:lnSpc>
                          <a:spcPct val="115000"/>
                        </a:lnSpc>
                        <a:spcBef>
                          <a:spcPts val="0"/>
                        </a:spcBef>
                        <a:spcAft>
                          <a:spcPts val="0"/>
                        </a:spcAft>
                        <a:buNone/>
                      </a:pPr>
                      <a:r>
                        <a:rPr lang="en-US" sz="1200" b="0">
                          <a:solidFill>
                            <a:srgbClr val="000000"/>
                          </a:solidFill>
                        </a:rPr>
                        <a:t>9.Digital Mobile Outlet</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0.025</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3</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FEFEF"/>
                    </a:solidFill>
                  </a:tcPr>
                </a:tc>
                <a:extLst>
                  <a:ext uri="{0D108BD9-81ED-4DB2-BD59-A6C34878D82A}">
                    <a16:rowId xmlns="" xmlns:a16="http://schemas.microsoft.com/office/drawing/2014/main" val="10009"/>
                  </a:ext>
                </a:extLst>
              </a:tr>
              <a:tr h="388450">
                <a:tc>
                  <a:txBody>
                    <a:bodyPr/>
                    <a:lstStyle/>
                    <a:p>
                      <a:pPr marL="0" lvl="0" indent="0" algn="l" rtl="0">
                        <a:lnSpc>
                          <a:spcPct val="115000"/>
                        </a:lnSpc>
                        <a:spcBef>
                          <a:spcPts val="0"/>
                        </a:spcBef>
                        <a:spcAft>
                          <a:spcPts val="0"/>
                        </a:spcAft>
                        <a:buNone/>
                      </a:pPr>
                      <a:r>
                        <a:rPr lang="en-US" sz="1200" b="0">
                          <a:solidFill>
                            <a:srgbClr val="000000"/>
                          </a:solidFill>
                        </a:rPr>
                        <a:t>10.High market expansion in China, India, Russia</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4</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0.4</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10"/>
                  </a:ext>
                </a:extLst>
              </a:tr>
            </a:tbl>
          </a:graphicData>
        </a:graphic>
      </p:graphicFrame>
      <p:sp>
        <p:nvSpPr>
          <p:cNvPr id="397" name="Google Shape;397;g6bc836f9db_0_340"/>
          <p:cNvSpPr txBox="1"/>
          <p:nvPr/>
        </p:nvSpPr>
        <p:spPr>
          <a:xfrm>
            <a:off x="1187100" y="0"/>
            <a:ext cx="6769800" cy="78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latin typeface="Palatino"/>
                <a:ea typeface="Palatino"/>
                <a:cs typeface="Palatino"/>
                <a:sym typeface="Palatino"/>
              </a:rPr>
              <a:t>IFE Matrix</a:t>
            </a:r>
            <a:endParaRPr>
              <a:latin typeface="Palatino"/>
              <a:ea typeface="Palatino"/>
              <a:cs typeface="Palatino"/>
              <a:sym typeface="Palatino"/>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graphicFrame>
        <p:nvGraphicFramePr>
          <p:cNvPr id="402" name="Google Shape;402;g6bc836f9db_0_350"/>
          <p:cNvGraphicFramePr/>
          <p:nvPr/>
        </p:nvGraphicFramePr>
        <p:xfrm>
          <a:off x="37044" y="333643"/>
          <a:ext cx="9030750" cy="5143998"/>
        </p:xfrm>
        <a:graphic>
          <a:graphicData uri="http://schemas.openxmlformats.org/drawingml/2006/table">
            <a:tbl>
              <a:tblPr>
                <a:noFill/>
                <a:tableStyleId>{FE1A02DA-BEB6-4038-8FA4-D2C8CD06FE4B}</a:tableStyleId>
              </a:tblPr>
              <a:tblGrid>
                <a:gridCol w="4831525">
                  <a:extLst>
                    <a:ext uri="{9D8B030D-6E8A-4147-A177-3AD203B41FA5}">
                      <a16:colId xmlns="" xmlns:a16="http://schemas.microsoft.com/office/drawing/2014/main" val="20000"/>
                    </a:ext>
                  </a:extLst>
                </a:gridCol>
                <a:gridCol w="1285000">
                  <a:extLst>
                    <a:ext uri="{9D8B030D-6E8A-4147-A177-3AD203B41FA5}">
                      <a16:colId xmlns="" xmlns:a16="http://schemas.microsoft.com/office/drawing/2014/main" val="20001"/>
                    </a:ext>
                  </a:extLst>
                </a:gridCol>
                <a:gridCol w="1602075">
                  <a:extLst>
                    <a:ext uri="{9D8B030D-6E8A-4147-A177-3AD203B41FA5}">
                      <a16:colId xmlns="" xmlns:a16="http://schemas.microsoft.com/office/drawing/2014/main" val="20002"/>
                    </a:ext>
                  </a:extLst>
                </a:gridCol>
                <a:gridCol w="1312150">
                  <a:extLst>
                    <a:ext uri="{9D8B030D-6E8A-4147-A177-3AD203B41FA5}">
                      <a16:colId xmlns="" xmlns:a16="http://schemas.microsoft.com/office/drawing/2014/main" val="20003"/>
                    </a:ext>
                  </a:extLst>
                </a:gridCol>
              </a:tblGrid>
              <a:tr h="461150">
                <a:tc>
                  <a:txBody>
                    <a:bodyPr/>
                    <a:lstStyle/>
                    <a:p>
                      <a:pPr marL="0" marR="0" lvl="0" indent="0" algn="ctr" rtl="0">
                        <a:lnSpc>
                          <a:spcPct val="100000"/>
                        </a:lnSpc>
                        <a:spcBef>
                          <a:spcPts val="0"/>
                        </a:spcBef>
                        <a:spcAft>
                          <a:spcPts val="0"/>
                        </a:spcAft>
                        <a:buClr>
                          <a:srgbClr val="7B867F"/>
                        </a:buClr>
                        <a:buSzPts val="800"/>
                        <a:buFont typeface="Palatino"/>
                        <a:buNone/>
                      </a:pPr>
                      <a:r>
                        <a:rPr lang="en-US" dirty="0">
                          <a:solidFill>
                            <a:srgbClr val="000000"/>
                          </a:solidFill>
                        </a:rPr>
                        <a:t>Weaknesses</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Weight</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Rating </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Score</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extLst>
                  <a:ext uri="{0D108BD9-81ED-4DB2-BD59-A6C34878D82A}">
                    <a16:rowId xmlns="" xmlns:a16="http://schemas.microsoft.com/office/drawing/2014/main" val="10000"/>
                  </a:ext>
                </a:extLst>
              </a:tr>
              <a:tr h="461150">
                <a:tc>
                  <a:txBody>
                    <a:bodyPr/>
                    <a:lstStyle/>
                    <a:p>
                      <a:pPr marL="0" lvl="0" indent="0" algn="l" rtl="0">
                        <a:lnSpc>
                          <a:spcPct val="115000"/>
                        </a:lnSpc>
                        <a:spcBef>
                          <a:spcPts val="0"/>
                        </a:spcBef>
                        <a:spcAft>
                          <a:spcPts val="0"/>
                        </a:spcAft>
                        <a:buNone/>
                      </a:pPr>
                      <a:r>
                        <a:rPr lang="en-US" sz="1200" b="0">
                          <a:solidFill>
                            <a:srgbClr val="000000"/>
                          </a:solidFill>
                        </a:rPr>
                        <a:t>1.Dependent on relationship with suppliers</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0.050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1</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0.05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1"/>
                  </a:ext>
                </a:extLst>
              </a:tr>
              <a:tr h="461150">
                <a:tc>
                  <a:txBody>
                    <a:bodyPr/>
                    <a:lstStyle/>
                    <a:p>
                      <a:pPr marL="0" lvl="0" indent="0" algn="l" rtl="0">
                        <a:lnSpc>
                          <a:spcPct val="115000"/>
                        </a:lnSpc>
                        <a:spcBef>
                          <a:spcPts val="0"/>
                        </a:spcBef>
                        <a:spcAft>
                          <a:spcPts val="0"/>
                        </a:spcAft>
                        <a:buNone/>
                      </a:pPr>
                      <a:r>
                        <a:rPr lang="en-US" sz="1200" b="0">
                          <a:solidFill>
                            <a:srgbClr val="000000"/>
                          </a:solidFill>
                        </a:rPr>
                        <a:t>2.Health effects of consuming Starbucks products</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1</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0.1</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 xmlns:a16="http://schemas.microsoft.com/office/drawing/2014/main" val="10002"/>
                  </a:ext>
                </a:extLst>
              </a:tr>
              <a:tr h="461150">
                <a:tc>
                  <a:txBody>
                    <a:bodyPr/>
                    <a:lstStyle/>
                    <a:p>
                      <a:pPr marL="0" lvl="0" indent="0" algn="l" rtl="0">
                        <a:lnSpc>
                          <a:spcPct val="115000"/>
                        </a:lnSpc>
                        <a:spcBef>
                          <a:spcPts val="0"/>
                        </a:spcBef>
                        <a:spcAft>
                          <a:spcPts val="0"/>
                        </a:spcAft>
                        <a:buNone/>
                      </a:pPr>
                      <a:r>
                        <a:rPr lang="en-US" sz="1200" b="0">
                          <a:solidFill>
                            <a:srgbClr val="000000"/>
                          </a:solidFill>
                        </a:rPr>
                        <a:t>3.Natural disasters may largely affect supply</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1</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3"/>
                  </a:ext>
                </a:extLst>
              </a:tr>
              <a:tr h="461150">
                <a:tc>
                  <a:txBody>
                    <a:bodyPr/>
                    <a:lstStyle/>
                    <a:p>
                      <a:pPr marL="0" lvl="0" indent="0" algn="l" rtl="0">
                        <a:lnSpc>
                          <a:spcPct val="115000"/>
                        </a:lnSpc>
                        <a:spcBef>
                          <a:spcPts val="0"/>
                        </a:spcBef>
                        <a:spcAft>
                          <a:spcPts val="0"/>
                        </a:spcAft>
                        <a:buNone/>
                      </a:pPr>
                      <a:r>
                        <a:rPr lang="en-US" sz="1200" b="0">
                          <a:solidFill>
                            <a:srgbClr val="000000"/>
                          </a:solidFill>
                        </a:rPr>
                        <a:t>4.Dependent on US operating segment (75% of total revenues in 2010)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2</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0.2</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 xmlns:a16="http://schemas.microsoft.com/office/drawing/2014/main" val="10004"/>
                  </a:ext>
                </a:extLst>
              </a:tr>
              <a:tr h="461150">
                <a:tc>
                  <a:txBody>
                    <a:bodyPr/>
                    <a:lstStyle/>
                    <a:p>
                      <a:pPr marL="0" lvl="0" indent="0" algn="l" rtl="0">
                        <a:lnSpc>
                          <a:spcPct val="115000"/>
                        </a:lnSpc>
                        <a:spcBef>
                          <a:spcPts val="0"/>
                        </a:spcBef>
                        <a:spcAft>
                          <a:spcPts val="0"/>
                        </a:spcAft>
                        <a:buNone/>
                      </a:pPr>
                      <a:r>
                        <a:rPr lang="en-US" sz="1200" b="0">
                          <a:solidFill>
                            <a:srgbClr val="000000"/>
                          </a:solidFill>
                        </a:rPr>
                        <a:t>5.Future growth is increasingly dependent on international operating segment </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2</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0.2</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5"/>
                  </a:ext>
                </a:extLst>
              </a:tr>
              <a:tr h="461150">
                <a:tc>
                  <a:txBody>
                    <a:bodyPr/>
                    <a:lstStyle/>
                    <a:p>
                      <a:pPr marL="0" lvl="0" indent="0" algn="l" rtl="0">
                        <a:lnSpc>
                          <a:spcPct val="115000"/>
                        </a:lnSpc>
                        <a:spcBef>
                          <a:spcPts val="0"/>
                        </a:spcBef>
                        <a:spcAft>
                          <a:spcPts val="0"/>
                        </a:spcAft>
                        <a:buNone/>
                      </a:pPr>
                      <a:r>
                        <a:rPr lang="en-US" sz="1200" b="0">
                          <a:solidFill>
                            <a:srgbClr val="000000"/>
                          </a:solidFill>
                        </a:rPr>
                        <a:t>6.Regional or global health pandemic could affect business</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2</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0.15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 xmlns:a16="http://schemas.microsoft.com/office/drawing/2014/main" val="10006"/>
                  </a:ext>
                </a:extLst>
              </a:tr>
              <a:tr h="461150">
                <a:tc>
                  <a:txBody>
                    <a:bodyPr/>
                    <a:lstStyle/>
                    <a:p>
                      <a:pPr marL="0" lvl="0" indent="0" algn="l" rtl="0">
                        <a:lnSpc>
                          <a:spcPct val="115000"/>
                        </a:lnSpc>
                        <a:spcBef>
                          <a:spcPts val="0"/>
                        </a:spcBef>
                        <a:spcAft>
                          <a:spcPts val="0"/>
                        </a:spcAft>
                        <a:buNone/>
                      </a:pPr>
                      <a:r>
                        <a:rPr lang="en-US" sz="1200" b="0">
                          <a:solidFill>
                            <a:srgbClr val="000000"/>
                          </a:solidFill>
                        </a:rPr>
                        <a:t>7.High Prices</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dirty="0" smtClean="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dirty="0" smtClean="0">
                          <a:solidFill>
                            <a:srgbClr val="000000"/>
                          </a:solidFill>
                        </a:rPr>
                        <a:t>1</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dirty="0" smtClean="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 xmlns:a16="http://schemas.microsoft.com/office/drawing/2014/main" val="10007"/>
                  </a:ext>
                </a:extLst>
              </a:tr>
              <a:tr h="461150">
                <a:tc>
                  <a:txBody>
                    <a:bodyPr/>
                    <a:lstStyle/>
                    <a:p>
                      <a:pPr marL="0" lvl="0" indent="0" algn="l" rtl="0">
                        <a:lnSpc>
                          <a:spcPct val="115000"/>
                        </a:lnSpc>
                        <a:spcBef>
                          <a:spcPts val="0"/>
                        </a:spcBef>
                        <a:spcAft>
                          <a:spcPts val="0"/>
                        </a:spcAft>
                        <a:buNone/>
                      </a:pPr>
                      <a:r>
                        <a:rPr lang="en-US" sz="1200" b="0">
                          <a:solidFill>
                            <a:srgbClr val="000000"/>
                          </a:solidFill>
                        </a:rPr>
                        <a:t>8. Recall products </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dirty="0" smtClean="0">
                          <a:solidFill>
                            <a:srgbClr val="000000"/>
                          </a:solidFill>
                        </a:rPr>
                        <a:t>0.05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dirty="0" smtClean="0">
                          <a:solidFill>
                            <a:srgbClr val="000000"/>
                          </a:solidFill>
                        </a:rPr>
                        <a:t>1</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dirty="0" smtClean="0">
                          <a:solidFill>
                            <a:srgbClr val="000000"/>
                          </a:solidFill>
                        </a:rPr>
                        <a:t>0.05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 xmlns:a16="http://schemas.microsoft.com/office/drawing/2014/main" val="10008"/>
                  </a:ext>
                </a:extLst>
              </a:tr>
              <a:tr h="461150">
                <a:tc>
                  <a:txBody>
                    <a:bodyPr/>
                    <a:lstStyle/>
                    <a:p>
                      <a:pPr marL="0" lvl="0" indent="0" algn="l" rtl="0">
                        <a:lnSpc>
                          <a:spcPct val="115000"/>
                        </a:lnSpc>
                        <a:spcBef>
                          <a:spcPts val="0"/>
                        </a:spcBef>
                        <a:spcAft>
                          <a:spcPts val="0"/>
                        </a:spcAft>
                        <a:buNone/>
                      </a:pPr>
                      <a:r>
                        <a:rPr lang="en-US" sz="1200" b="0">
                          <a:solidFill>
                            <a:srgbClr val="000000"/>
                          </a:solidFill>
                        </a:rPr>
                        <a:t>9. Unethical environmental practises </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dirty="0" smtClean="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dirty="0" smtClean="0">
                          <a:solidFill>
                            <a:srgbClr val="000000"/>
                          </a:solidFill>
                        </a:rPr>
                        <a:t>2</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dirty="0" smtClean="0">
                          <a:solidFill>
                            <a:srgbClr val="000000"/>
                          </a:solidFill>
                        </a:rPr>
                        <a:t>0.200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 xmlns:a16="http://schemas.microsoft.com/office/drawing/2014/main" val="10009"/>
                  </a:ext>
                </a:extLst>
              </a:tr>
              <a:tr h="461150">
                <a:tc>
                  <a:txBody>
                    <a:bodyPr/>
                    <a:lstStyle/>
                    <a:p>
                      <a:pPr marL="0" lvl="0" indent="0" algn="l" rtl="0">
                        <a:lnSpc>
                          <a:spcPct val="115000"/>
                        </a:lnSpc>
                        <a:spcBef>
                          <a:spcPts val="0"/>
                        </a:spcBef>
                        <a:spcAft>
                          <a:spcPts val="0"/>
                        </a:spcAft>
                        <a:buNone/>
                      </a:pPr>
                      <a:r>
                        <a:rPr lang="en-US" sz="1200" b="0">
                          <a:solidFill>
                            <a:srgbClr val="000000"/>
                          </a:solidFill>
                        </a:rPr>
                        <a:t>10. Generalized standard for most products </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dirty="0" smtClean="0">
                          <a:solidFill>
                            <a:srgbClr val="000000"/>
                          </a:solidFill>
                        </a:rPr>
                        <a:t>0.05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dirty="0" smtClean="0">
                          <a:solidFill>
                            <a:srgbClr val="000000"/>
                          </a:solidFill>
                        </a:rPr>
                        <a:t>2</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dirty="0" smtClean="0">
                          <a:solidFill>
                            <a:srgbClr val="000000"/>
                          </a:solidFill>
                        </a:rPr>
                        <a:t>0.10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 xmlns:a16="http://schemas.microsoft.com/office/drawing/2014/main" val="10010"/>
                  </a:ext>
                </a:extLst>
              </a:tr>
            </a:tbl>
          </a:graphicData>
        </a:graphic>
      </p:graphicFrame>
      <p:sp>
        <p:nvSpPr>
          <p:cNvPr id="403" name="Google Shape;403;g6bc836f9db_0_350"/>
          <p:cNvSpPr txBox="1"/>
          <p:nvPr/>
        </p:nvSpPr>
        <p:spPr>
          <a:xfrm>
            <a:off x="1187100" y="0"/>
            <a:ext cx="6769800" cy="78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latin typeface="Palatino"/>
                <a:ea typeface="Palatino"/>
                <a:cs typeface="Palatino"/>
                <a:sym typeface="Palatino"/>
              </a:rPr>
              <a:t>IFE Matrix</a:t>
            </a:r>
            <a:endParaRPr>
              <a:latin typeface="Palatino"/>
              <a:ea typeface="Palatino"/>
              <a:cs typeface="Palatino"/>
              <a:sym typeface="Palatino"/>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7"/>
        <p:cNvGrpSpPr/>
        <p:nvPr/>
      </p:nvGrpSpPr>
      <p:grpSpPr>
        <a:xfrm>
          <a:off x="0" y="0"/>
          <a:ext cx="0" cy="0"/>
          <a:chOff x="0" y="0"/>
          <a:chExt cx="0" cy="0"/>
        </a:xfrm>
      </p:grpSpPr>
      <p:sp>
        <p:nvSpPr>
          <p:cNvPr id="408" name="Google Shape;408;g6bc836f9db_0_246"/>
          <p:cNvSpPr txBox="1">
            <a:spLocks noGrp="1"/>
          </p:cNvSpPr>
          <p:nvPr>
            <p:ph type="title"/>
          </p:nvPr>
        </p:nvSpPr>
        <p:spPr>
          <a:xfrm>
            <a:off x="729450" y="1318649"/>
            <a:ext cx="7678826" cy="783419"/>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dirty="0">
                <a:solidFill>
                  <a:srgbClr val="FFFFFF"/>
                </a:solidFill>
                <a:latin typeface="Palatino"/>
                <a:ea typeface="Palatino"/>
                <a:cs typeface="Palatino"/>
                <a:sym typeface="Palatino"/>
              </a:rPr>
              <a:t>Directional </a:t>
            </a:r>
            <a:r>
              <a:rPr lang="en-US" sz="4800" dirty="0" smtClean="0">
                <a:solidFill>
                  <a:srgbClr val="FFFFFF"/>
                </a:solidFill>
                <a:latin typeface="Palatino"/>
                <a:ea typeface="Palatino"/>
                <a:cs typeface="Palatino"/>
                <a:sym typeface="Palatino"/>
              </a:rPr>
              <a:t>Indicators </a:t>
            </a:r>
            <a:endParaRPr sz="4800">
              <a:solidFill>
                <a:srgbClr val="FFFFFF"/>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g6bc836f9db_0_358"/>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I/E Matrix</a:t>
            </a:r>
            <a:endParaRPr sz="2400">
              <a:latin typeface="Palatino"/>
              <a:ea typeface="Palatino"/>
              <a:cs typeface="Palatino"/>
              <a:sym typeface="Palatino"/>
            </a:endParaRPr>
          </a:p>
        </p:txBody>
      </p:sp>
      <p:pic>
        <p:nvPicPr>
          <p:cNvPr id="414" name="Google Shape;414;g6bc836f9db_0_358"/>
          <p:cNvPicPr preferRelativeResize="0"/>
          <p:nvPr/>
        </p:nvPicPr>
        <p:blipFill>
          <a:blip r:embed="rId3">
            <a:alphaModFix/>
          </a:blip>
          <a:stretch>
            <a:fillRect/>
          </a:stretch>
        </p:blipFill>
        <p:spPr>
          <a:xfrm>
            <a:off x="0" y="535200"/>
            <a:ext cx="8333926" cy="4543425"/>
          </a:xfrm>
          <a:prstGeom prst="rect">
            <a:avLst/>
          </a:prstGeom>
          <a:noFill/>
          <a:ln>
            <a:noFill/>
          </a:ln>
        </p:spPr>
      </p:pic>
      <p:pic>
        <p:nvPicPr>
          <p:cNvPr id="415" name="Google Shape;415;g6bc836f9db_0_358"/>
          <p:cNvPicPr preferRelativeResize="0"/>
          <p:nvPr/>
        </p:nvPicPr>
        <p:blipFill>
          <a:blip r:embed="rId4">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g6bc836f9db_0_363"/>
          <p:cNvSpPr txBox="1">
            <a:spLocks noGrp="1"/>
          </p:cNvSpPr>
          <p:nvPr>
            <p:ph type="title"/>
          </p:nvPr>
        </p:nvSpPr>
        <p:spPr>
          <a:xfrm>
            <a:off x="727650" y="-1815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SPACE Matrix</a:t>
            </a:r>
            <a:endParaRPr sz="2400">
              <a:latin typeface="Palatino"/>
              <a:ea typeface="Palatino"/>
              <a:cs typeface="Palatino"/>
              <a:sym typeface="Palatino"/>
            </a:endParaRPr>
          </a:p>
        </p:txBody>
      </p:sp>
      <p:graphicFrame>
        <p:nvGraphicFramePr>
          <p:cNvPr id="421" name="Google Shape;421;g6bc836f9db_0_363"/>
          <p:cNvGraphicFramePr/>
          <p:nvPr/>
        </p:nvGraphicFramePr>
        <p:xfrm>
          <a:off x="303609" y="606861"/>
          <a:ext cx="8536800" cy="4262870"/>
        </p:xfrm>
        <a:graphic>
          <a:graphicData uri="http://schemas.openxmlformats.org/drawingml/2006/table">
            <a:tbl>
              <a:tblPr bandRow="1">
                <a:noFill/>
                <a:tableStyleId>{FE1A02DA-BEB6-4038-8FA4-D2C8CD06FE4B}</a:tableStyleId>
              </a:tblPr>
              <a:tblGrid>
                <a:gridCol w="2845600">
                  <a:extLst>
                    <a:ext uri="{9D8B030D-6E8A-4147-A177-3AD203B41FA5}">
                      <a16:colId xmlns="" xmlns:a16="http://schemas.microsoft.com/office/drawing/2014/main" val="20000"/>
                    </a:ext>
                  </a:extLst>
                </a:gridCol>
                <a:gridCol w="2845600">
                  <a:extLst>
                    <a:ext uri="{9D8B030D-6E8A-4147-A177-3AD203B41FA5}">
                      <a16:colId xmlns="" xmlns:a16="http://schemas.microsoft.com/office/drawing/2014/main" val="20001"/>
                    </a:ext>
                  </a:extLst>
                </a:gridCol>
                <a:gridCol w="2845600">
                  <a:extLst>
                    <a:ext uri="{9D8B030D-6E8A-4147-A177-3AD203B41FA5}">
                      <a16:colId xmlns="" xmlns:a16="http://schemas.microsoft.com/office/drawing/2014/main" val="20002"/>
                    </a:ext>
                  </a:extLst>
                </a:gridCol>
              </a:tblGrid>
              <a:tr h="273675">
                <a:tc>
                  <a:txBody>
                    <a:bodyPr/>
                    <a:lstStyle/>
                    <a:p>
                      <a:pPr marL="0" marR="0" lvl="0" indent="0" algn="l" rtl="0">
                        <a:lnSpc>
                          <a:spcPct val="100000"/>
                        </a:lnSpc>
                        <a:spcBef>
                          <a:spcPts val="0"/>
                        </a:spcBef>
                        <a:spcAft>
                          <a:spcPts val="0"/>
                        </a:spcAft>
                        <a:buClr>
                          <a:srgbClr val="000000"/>
                        </a:buClr>
                        <a:buSzPts val="1100"/>
                        <a:buFont typeface="Palatino"/>
                        <a:buNone/>
                      </a:pP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Internal strategic position</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External strategic position</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0"/>
                  </a:ext>
                </a:extLst>
              </a:tr>
              <a:tr h="384600">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Y-axis</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Financial Strength (FS)</a:t>
                      </a:r>
                      <a:br>
                        <a:rPr lang="en-US" sz="1200" b="1" u="none" strike="noStrike" cap="none">
                          <a:solidFill>
                            <a:srgbClr val="000000"/>
                          </a:solidFill>
                        </a:rPr>
                      </a:br>
                      <a:r>
                        <a:rPr lang="en-US" sz="1200" b="1" u="none" strike="noStrike" cap="none">
                          <a:solidFill>
                            <a:srgbClr val="000000"/>
                          </a:solidFill>
                        </a:rPr>
                        <a:t>(score: +6 best, +1 worst)</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Environmental Stability (ES)</a:t>
                      </a:r>
                      <a:br>
                        <a:rPr lang="en-US" sz="1200" b="1" u="none" strike="noStrike" cap="none">
                          <a:solidFill>
                            <a:srgbClr val="000000"/>
                          </a:solidFill>
                        </a:rPr>
                      </a:br>
                      <a:r>
                        <a:rPr lang="en-US" sz="1200" b="1" u="none" strike="noStrike" cap="none">
                          <a:solidFill>
                            <a:srgbClr val="000000"/>
                          </a:solidFill>
                        </a:rPr>
                        <a:t>(score: -1 best, -6 worst)</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 xmlns:a16="http://schemas.microsoft.com/office/drawing/2014/main" val="10001"/>
                  </a:ext>
                </a:extLst>
              </a:tr>
              <a:tr h="1106375">
                <a:tc>
                  <a:txBody>
                    <a:bodyPr/>
                    <a:lstStyle/>
                    <a:p>
                      <a:pPr marL="0" marR="0" lvl="0" indent="0" algn="l" rtl="0">
                        <a:lnSpc>
                          <a:spcPct val="100000"/>
                        </a:lnSpc>
                        <a:spcBef>
                          <a:spcPts val="0"/>
                        </a:spcBef>
                        <a:spcAft>
                          <a:spcPts val="0"/>
                        </a:spcAft>
                        <a:buClr>
                          <a:srgbClr val="000000"/>
                        </a:buClr>
                        <a:buSzPts val="1100"/>
                        <a:buFont typeface="Palatino"/>
                        <a:buNone/>
                      </a:pPr>
                      <a:r>
                        <a:rPr lang="en-US" sz="1200" u="none" strike="noStrike" cap="none">
                          <a:solidFill>
                            <a:srgbClr val="000000"/>
                          </a:solidFill>
                        </a:rPr>
                        <a:t>Total y-axis score: 5.4 -</a:t>
                      </a:r>
                      <a:r>
                        <a:rPr lang="en-US" sz="1200">
                          <a:solidFill>
                            <a:srgbClr val="000000"/>
                          </a:solidFill>
                        </a:rPr>
                        <a:t> </a:t>
                      </a:r>
                      <a:r>
                        <a:rPr lang="en-US" sz="1200" u="none" strike="noStrike" cap="none">
                          <a:solidFill>
                            <a:srgbClr val="000000"/>
                          </a:solidFill>
                        </a:rPr>
                        <a:t>2.8 = </a:t>
                      </a:r>
                      <a:r>
                        <a:rPr lang="en-US" sz="1200">
                          <a:solidFill>
                            <a:srgbClr val="000000"/>
                          </a:solidFill>
                        </a:rPr>
                        <a:t>2.8</a:t>
                      </a:r>
                      <a:r>
                        <a:rPr lang="en-US" sz="1200" u="none" strike="noStrike" cap="none">
                          <a:solidFill>
                            <a:srgbClr val="000000"/>
                          </a:solidFill>
                        </a:rPr>
                        <a:t/>
                      </a:r>
                      <a:br>
                        <a:rPr lang="en-US" sz="1200" u="none" strike="noStrike" cap="none">
                          <a:solidFill>
                            <a:srgbClr val="000000"/>
                          </a:solidFill>
                        </a:rPr>
                      </a:br>
                      <a:endParaRPr sz="1200"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dirty="0">
                          <a:solidFill>
                            <a:srgbClr val="000000"/>
                          </a:solidFill>
                        </a:rPr>
                        <a:t>5 </a:t>
                      </a:r>
                      <a:r>
                        <a:rPr lang="en-US" sz="1200" u="none" strike="noStrike" cap="none" dirty="0">
                          <a:solidFill>
                            <a:srgbClr val="000000"/>
                          </a:solidFill>
                        </a:rPr>
                        <a:t>: </a:t>
                      </a:r>
                      <a:r>
                        <a:rPr lang="en-US" sz="1200" dirty="0">
                          <a:solidFill>
                            <a:srgbClr val="000000"/>
                          </a:solidFill>
                        </a:rPr>
                        <a:t>Return on Investment</a:t>
                      </a:r>
                      <a:r>
                        <a:rPr lang="en-US" sz="1200" u="none" strike="noStrike" cap="none" dirty="0">
                          <a:solidFill>
                            <a:srgbClr val="000000"/>
                          </a:solidFill>
                        </a:rPr>
                        <a:t/>
                      </a:r>
                      <a:br>
                        <a:rPr lang="en-US" sz="1200" u="none" strike="noStrike" cap="none" dirty="0">
                          <a:solidFill>
                            <a:srgbClr val="000000"/>
                          </a:solidFill>
                        </a:rPr>
                      </a:br>
                      <a:r>
                        <a:rPr lang="en-US" sz="1200" u="none" strike="noStrike" cap="none" dirty="0">
                          <a:solidFill>
                            <a:srgbClr val="000000"/>
                          </a:solidFill>
                        </a:rPr>
                        <a:t>6 : </a:t>
                      </a:r>
                      <a:r>
                        <a:rPr lang="en-US" sz="1200" dirty="0">
                          <a:solidFill>
                            <a:srgbClr val="000000"/>
                          </a:solidFill>
                        </a:rPr>
                        <a:t>Net Income</a:t>
                      </a:r>
                      <a:r>
                        <a:rPr lang="en-US" sz="1200" u="none" strike="noStrike" cap="none" dirty="0">
                          <a:solidFill>
                            <a:srgbClr val="000000"/>
                          </a:solidFill>
                        </a:rPr>
                        <a:t/>
                      </a:r>
                      <a:br>
                        <a:rPr lang="en-US" sz="1200" u="none" strike="noStrike" cap="none" dirty="0">
                          <a:solidFill>
                            <a:srgbClr val="000000"/>
                          </a:solidFill>
                        </a:rPr>
                      </a:br>
                      <a:r>
                        <a:rPr lang="en-US" sz="1200" u="none" strike="noStrike" cap="none" dirty="0">
                          <a:solidFill>
                            <a:srgbClr val="000000"/>
                          </a:solidFill>
                        </a:rPr>
                        <a:t>4 : </a:t>
                      </a:r>
                      <a:r>
                        <a:rPr lang="en-US" sz="1200" dirty="0">
                          <a:solidFill>
                            <a:srgbClr val="000000"/>
                          </a:solidFill>
                        </a:rPr>
                        <a:t>Price Earning Ratio</a:t>
                      </a:r>
                      <a:r>
                        <a:rPr lang="en-US" sz="1200" u="none" strike="noStrike" cap="none" dirty="0">
                          <a:solidFill>
                            <a:srgbClr val="000000"/>
                          </a:solidFill>
                        </a:rPr>
                        <a:t/>
                      </a:r>
                      <a:br>
                        <a:rPr lang="en-US" sz="1200" u="none" strike="noStrike" cap="none" dirty="0">
                          <a:solidFill>
                            <a:srgbClr val="000000"/>
                          </a:solidFill>
                        </a:rPr>
                      </a:br>
                      <a:r>
                        <a:rPr lang="en-US" sz="1200" u="none" strike="noStrike" cap="none" dirty="0">
                          <a:solidFill>
                            <a:srgbClr val="000000"/>
                          </a:solidFill>
                        </a:rPr>
                        <a:t>6 : </a:t>
                      </a:r>
                      <a:r>
                        <a:rPr lang="en-US" sz="1200" dirty="0">
                          <a:solidFill>
                            <a:srgbClr val="000000"/>
                          </a:solidFill>
                        </a:rPr>
                        <a:t>Working Capital</a:t>
                      </a:r>
                      <a:r>
                        <a:rPr lang="en-US" sz="1200" u="none" strike="noStrike" cap="none" dirty="0">
                          <a:solidFill>
                            <a:srgbClr val="000000"/>
                          </a:solidFill>
                        </a:rPr>
                        <a:t/>
                      </a:r>
                      <a:br>
                        <a:rPr lang="en-US" sz="1200" u="none" strike="noStrike" cap="none" dirty="0">
                          <a:solidFill>
                            <a:srgbClr val="000000"/>
                          </a:solidFill>
                        </a:rPr>
                      </a:br>
                      <a:r>
                        <a:rPr lang="en-US" sz="1200" u="none" strike="noStrike" cap="none" dirty="0">
                          <a:solidFill>
                            <a:srgbClr val="000000"/>
                          </a:solidFill>
                        </a:rPr>
                        <a:t>6 : </a:t>
                      </a:r>
                      <a:r>
                        <a:rPr lang="en-US" sz="1200" dirty="0">
                          <a:solidFill>
                            <a:srgbClr val="000000"/>
                          </a:solidFill>
                        </a:rPr>
                        <a:t>Cash Flow</a:t>
                      </a:r>
                      <a:r>
                        <a:rPr lang="en-US" sz="1200" u="none" strike="noStrike" cap="none" dirty="0">
                          <a:solidFill>
                            <a:srgbClr val="000000"/>
                          </a:solidFill>
                        </a:rPr>
                        <a:t/>
                      </a:r>
                      <a:br>
                        <a:rPr lang="en-US" sz="1200" u="none" strike="noStrike" cap="none" dirty="0">
                          <a:solidFill>
                            <a:srgbClr val="000000"/>
                          </a:solidFill>
                        </a:rPr>
                      </a:br>
                      <a:r>
                        <a:rPr lang="en-US" sz="1200" b="1" u="sng" strike="noStrike" cap="none" dirty="0">
                          <a:solidFill>
                            <a:srgbClr val="000000"/>
                          </a:solidFill>
                        </a:rPr>
                        <a:t>Average: 5.4 </a:t>
                      </a:r>
                      <a:r>
                        <a:rPr lang="en-US" sz="1200" u="none" strike="noStrike" cap="none" dirty="0">
                          <a:solidFill>
                            <a:srgbClr val="000000"/>
                          </a:solidFill>
                        </a:rPr>
                        <a:t/>
                      </a:r>
                      <a:br>
                        <a:rPr lang="en-US" sz="1200" u="none" strike="noStrike" cap="none" dirty="0">
                          <a:solidFill>
                            <a:srgbClr val="000000"/>
                          </a:solidFill>
                        </a:rPr>
                      </a:br>
                      <a:endParaRPr sz="1200"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a:solidFill>
                            <a:srgbClr val="000000"/>
                          </a:solidFill>
                        </a:rPr>
                        <a:t>-3 </a:t>
                      </a:r>
                      <a:r>
                        <a:rPr lang="en-US" sz="1200" u="none" strike="noStrike" cap="none">
                          <a:solidFill>
                            <a:srgbClr val="000000"/>
                          </a:solidFill>
                        </a:rPr>
                        <a:t>: </a:t>
                      </a:r>
                      <a:r>
                        <a:rPr lang="en-US" sz="1200">
                          <a:solidFill>
                            <a:srgbClr val="000000"/>
                          </a:solidFill>
                        </a:rPr>
                        <a:t>Competitive Pressure</a:t>
                      </a:r>
                      <a:r>
                        <a:rPr lang="en-US" sz="1200" u="none" strike="noStrike" cap="none">
                          <a:solidFill>
                            <a:srgbClr val="000000"/>
                          </a:solidFill>
                        </a:rPr>
                        <a:t/>
                      </a:r>
                      <a:br>
                        <a:rPr lang="en-US" sz="1200" u="none" strike="noStrike" cap="none">
                          <a:solidFill>
                            <a:srgbClr val="000000"/>
                          </a:solidFill>
                        </a:rPr>
                      </a:br>
                      <a:r>
                        <a:rPr lang="en-US" sz="1200" u="none" strike="noStrike" cap="none">
                          <a:solidFill>
                            <a:srgbClr val="000000"/>
                          </a:solidFill>
                        </a:rPr>
                        <a:t>-3 : Inflation rate </a:t>
                      </a:r>
                      <a:br>
                        <a:rPr lang="en-US" sz="1200" u="none" strike="noStrike" cap="none">
                          <a:solidFill>
                            <a:srgbClr val="000000"/>
                          </a:solidFill>
                        </a:rPr>
                      </a:br>
                      <a:r>
                        <a:rPr lang="en-US" sz="1200" u="none" strike="noStrike" cap="none">
                          <a:solidFill>
                            <a:srgbClr val="000000"/>
                          </a:solidFill>
                        </a:rPr>
                        <a:t>-1 : Rapid technology change </a:t>
                      </a:r>
                      <a:br>
                        <a:rPr lang="en-US" sz="1200" u="none" strike="noStrike" cap="none">
                          <a:solidFill>
                            <a:srgbClr val="000000"/>
                          </a:solidFill>
                        </a:rPr>
                      </a:br>
                      <a:r>
                        <a:rPr lang="en-US" sz="1200" u="none" strike="noStrike" cap="none">
                          <a:solidFill>
                            <a:srgbClr val="000000"/>
                          </a:solidFill>
                        </a:rPr>
                        <a:t>-2 : </a:t>
                      </a:r>
                      <a:r>
                        <a:rPr lang="en-US" sz="1200">
                          <a:solidFill>
                            <a:srgbClr val="000000"/>
                          </a:solidFill>
                        </a:rPr>
                        <a:t>Price Range of Competing Service</a:t>
                      </a:r>
                      <a:r>
                        <a:rPr lang="en-US" sz="1200" u="none" strike="noStrike" cap="none">
                          <a:solidFill>
                            <a:srgbClr val="000000"/>
                          </a:solidFill>
                        </a:rPr>
                        <a:t/>
                      </a:r>
                      <a:br>
                        <a:rPr lang="en-US" sz="1200" u="none" strike="noStrike" cap="none">
                          <a:solidFill>
                            <a:srgbClr val="000000"/>
                          </a:solidFill>
                        </a:rPr>
                      </a:br>
                      <a:r>
                        <a:rPr lang="en-US" sz="1200" u="none" strike="noStrike" cap="none">
                          <a:solidFill>
                            <a:srgbClr val="000000"/>
                          </a:solidFill>
                        </a:rPr>
                        <a:t>-5 : </a:t>
                      </a:r>
                      <a:r>
                        <a:rPr lang="en-US" sz="1200">
                          <a:solidFill>
                            <a:srgbClr val="000000"/>
                          </a:solidFill>
                        </a:rPr>
                        <a:t>Demand Variability</a:t>
                      </a:r>
                      <a:r>
                        <a:rPr lang="en-US" sz="1200" u="none" strike="noStrike" cap="none">
                          <a:solidFill>
                            <a:srgbClr val="000000"/>
                          </a:solidFill>
                        </a:rPr>
                        <a:t/>
                      </a:r>
                      <a:br>
                        <a:rPr lang="en-US" sz="1200" u="none" strike="noStrike" cap="none">
                          <a:solidFill>
                            <a:srgbClr val="000000"/>
                          </a:solidFill>
                        </a:rPr>
                      </a:br>
                      <a:r>
                        <a:rPr lang="en-US" sz="1200" b="1" u="sng" strike="noStrike" cap="none">
                          <a:solidFill>
                            <a:srgbClr val="000000"/>
                          </a:solidFill>
                        </a:rPr>
                        <a:t>Average: -2.8</a:t>
                      </a:r>
                      <a:endParaRPr sz="1200" b="1" u="sng"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2"/>
                  </a:ext>
                </a:extLst>
              </a:tr>
              <a:tr h="300075">
                <a:tc>
                  <a:txBody>
                    <a:bodyPr/>
                    <a:lstStyle/>
                    <a:p>
                      <a:pPr marL="0" marR="0" lvl="0" indent="0" algn="l" rtl="0">
                        <a:lnSpc>
                          <a:spcPct val="100000"/>
                        </a:lnSpc>
                        <a:spcBef>
                          <a:spcPts val="0"/>
                        </a:spcBef>
                        <a:spcAft>
                          <a:spcPts val="0"/>
                        </a:spcAft>
                        <a:buNone/>
                      </a:pP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Internal strategic position</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External strategic position</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3"/>
                  </a:ext>
                </a:extLst>
              </a:tr>
              <a:tr h="384600">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X-axis</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Competitive Advantage (CA)</a:t>
                      </a:r>
                      <a:br>
                        <a:rPr lang="en-US" sz="1200" b="1" u="none" strike="noStrike" cap="none">
                          <a:solidFill>
                            <a:srgbClr val="000000"/>
                          </a:solidFill>
                        </a:rPr>
                      </a:br>
                      <a:r>
                        <a:rPr lang="en-US" sz="1200" b="1" u="none" strike="noStrike" cap="none">
                          <a:solidFill>
                            <a:srgbClr val="000000"/>
                          </a:solidFill>
                        </a:rPr>
                        <a:t>(score: -1 best, -6 worst)</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Industry Strength (IS)</a:t>
                      </a:r>
                      <a:br>
                        <a:rPr lang="en-US" sz="1200" b="1" u="none" strike="noStrike" cap="none">
                          <a:solidFill>
                            <a:srgbClr val="000000"/>
                          </a:solidFill>
                        </a:rPr>
                      </a:br>
                      <a:r>
                        <a:rPr lang="en-US" sz="1200" b="1" u="none" strike="noStrike" cap="none">
                          <a:solidFill>
                            <a:srgbClr val="000000"/>
                          </a:solidFill>
                        </a:rPr>
                        <a:t>(score: +6 best, +1 worst)</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 xmlns:a16="http://schemas.microsoft.com/office/drawing/2014/main" val="10004"/>
                  </a:ext>
                </a:extLst>
              </a:tr>
              <a:tr h="1106375">
                <a:tc>
                  <a:txBody>
                    <a:bodyPr/>
                    <a:lstStyle/>
                    <a:p>
                      <a:pPr marL="0" marR="0" lvl="0" indent="0" algn="l" rtl="0">
                        <a:lnSpc>
                          <a:spcPct val="100000"/>
                        </a:lnSpc>
                        <a:spcBef>
                          <a:spcPts val="0"/>
                        </a:spcBef>
                        <a:spcAft>
                          <a:spcPts val="0"/>
                        </a:spcAft>
                        <a:buClr>
                          <a:srgbClr val="000000"/>
                        </a:buClr>
                        <a:buSzPts val="1100"/>
                        <a:buFont typeface="Palatino"/>
                        <a:buNone/>
                      </a:pPr>
                      <a:r>
                        <a:rPr lang="en-US" sz="1200" u="none" strike="noStrike" cap="none">
                          <a:solidFill>
                            <a:srgbClr val="000000"/>
                          </a:solidFill>
                        </a:rPr>
                        <a:t>Total x-axis score</a:t>
                      </a:r>
                      <a:r>
                        <a:rPr lang="en-US" sz="1200">
                          <a:solidFill>
                            <a:srgbClr val="000000"/>
                          </a:solidFill>
                        </a:rPr>
                        <a:t>: -1.6 + 5.2 = 3.6</a:t>
                      </a:r>
                      <a:endParaRPr sz="1200"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a:solidFill>
                            <a:srgbClr val="000000"/>
                          </a:solidFill>
                        </a:rPr>
                        <a:t>-1 </a:t>
                      </a:r>
                      <a:r>
                        <a:rPr lang="en-US" sz="1200" u="none" strike="noStrike" cap="none">
                          <a:solidFill>
                            <a:srgbClr val="000000"/>
                          </a:solidFill>
                        </a:rPr>
                        <a:t>: Market share</a:t>
                      </a:r>
                      <a:br>
                        <a:rPr lang="en-US" sz="1200" u="none" strike="noStrike" cap="none">
                          <a:solidFill>
                            <a:srgbClr val="000000"/>
                          </a:solidFill>
                        </a:rPr>
                      </a:br>
                      <a:r>
                        <a:rPr lang="en-US" sz="1200" u="none" strike="noStrike" cap="none">
                          <a:solidFill>
                            <a:srgbClr val="000000"/>
                          </a:solidFill>
                        </a:rPr>
                        <a:t>-2 : New product development </a:t>
                      </a:r>
                      <a:br>
                        <a:rPr lang="en-US" sz="1200" u="none" strike="noStrike" cap="none">
                          <a:solidFill>
                            <a:srgbClr val="000000"/>
                          </a:solidFill>
                        </a:rPr>
                      </a:br>
                      <a:r>
                        <a:rPr lang="en-US" sz="1200" u="none" strike="noStrike" cap="none">
                          <a:solidFill>
                            <a:srgbClr val="000000"/>
                          </a:solidFill>
                        </a:rPr>
                        <a:t>-2 : </a:t>
                      </a:r>
                      <a:r>
                        <a:rPr lang="en-US" sz="1200">
                          <a:solidFill>
                            <a:srgbClr val="000000"/>
                          </a:solidFill>
                        </a:rPr>
                        <a:t>Customer Loyalty</a:t>
                      </a:r>
                      <a:r>
                        <a:rPr lang="en-US" sz="1200" u="none" strike="noStrike" cap="none">
                          <a:solidFill>
                            <a:srgbClr val="000000"/>
                          </a:solidFill>
                        </a:rPr>
                        <a:t/>
                      </a:r>
                      <a:br>
                        <a:rPr lang="en-US" sz="1200" u="none" strike="noStrike" cap="none">
                          <a:solidFill>
                            <a:srgbClr val="000000"/>
                          </a:solidFill>
                        </a:rPr>
                      </a:br>
                      <a:r>
                        <a:rPr lang="en-US" sz="1200" u="none" strike="noStrike" cap="none">
                          <a:solidFill>
                            <a:srgbClr val="000000"/>
                          </a:solidFill>
                        </a:rPr>
                        <a:t>-1 : </a:t>
                      </a:r>
                      <a:r>
                        <a:rPr lang="en-US" sz="1200">
                          <a:solidFill>
                            <a:srgbClr val="000000"/>
                          </a:solidFill>
                        </a:rPr>
                        <a:t>Competition’s Capacity</a:t>
                      </a:r>
                      <a:r>
                        <a:rPr lang="en-US" sz="1200" u="none" strike="noStrike" cap="none">
                          <a:solidFill>
                            <a:srgbClr val="000000"/>
                          </a:solidFill>
                        </a:rPr>
                        <a:t/>
                      </a:r>
                      <a:br>
                        <a:rPr lang="en-US" sz="1200" u="none" strike="noStrike" cap="none">
                          <a:solidFill>
                            <a:srgbClr val="000000"/>
                          </a:solidFill>
                        </a:rPr>
                      </a:br>
                      <a:r>
                        <a:rPr lang="en-US" sz="1200" u="none" strike="noStrike" cap="none">
                          <a:solidFill>
                            <a:srgbClr val="000000"/>
                          </a:solidFill>
                        </a:rPr>
                        <a:t>-2 : </a:t>
                      </a:r>
                      <a:r>
                        <a:rPr lang="en-US" sz="1200">
                          <a:solidFill>
                            <a:srgbClr val="000000"/>
                          </a:solidFill>
                        </a:rPr>
                        <a:t>Control over Suppliers and Distributors</a:t>
                      </a:r>
                      <a:r>
                        <a:rPr lang="en-US" sz="1200" u="none" strike="noStrike" cap="none">
                          <a:solidFill>
                            <a:srgbClr val="000000"/>
                          </a:solidFill>
                        </a:rPr>
                        <a:t> </a:t>
                      </a:r>
                      <a:br>
                        <a:rPr lang="en-US" sz="1200" u="none" strike="noStrike" cap="none">
                          <a:solidFill>
                            <a:srgbClr val="000000"/>
                          </a:solidFill>
                        </a:rPr>
                      </a:br>
                      <a:r>
                        <a:rPr lang="en-US" sz="1200" b="1" u="sng" strike="noStrike" cap="none">
                          <a:solidFill>
                            <a:srgbClr val="000000"/>
                          </a:solidFill>
                        </a:rPr>
                        <a:t>Average: -1.6 </a:t>
                      </a:r>
                      <a:r>
                        <a:rPr lang="en-US" sz="1200" u="none" strike="noStrike" cap="none">
                          <a:solidFill>
                            <a:srgbClr val="000000"/>
                          </a:solidFill>
                        </a:rPr>
                        <a:t/>
                      </a:r>
                      <a:br>
                        <a:rPr lang="en-US" sz="1200" u="none" strike="noStrike" cap="none">
                          <a:solidFill>
                            <a:srgbClr val="000000"/>
                          </a:solidFill>
                        </a:rPr>
                      </a:br>
                      <a:endParaRPr sz="1200"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a:solidFill>
                            <a:srgbClr val="000000"/>
                          </a:solidFill>
                        </a:rPr>
                        <a:t>5 </a:t>
                      </a:r>
                      <a:r>
                        <a:rPr lang="en-US" sz="1200" u="none" strike="noStrike" cap="none">
                          <a:solidFill>
                            <a:srgbClr val="000000"/>
                          </a:solidFill>
                        </a:rPr>
                        <a:t>: Growth potential </a:t>
                      </a:r>
                      <a:br>
                        <a:rPr lang="en-US" sz="1200" u="none" strike="noStrike" cap="none">
                          <a:solidFill>
                            <a:srgbClr val="000000"/>
                          </a:solidFill>
                        </a:rPr>
                      </a:br>
                      <a:r>
                        <a:rPr lang="en-US" sz="1200" u="none" strike="noStrike" cap="none">
                          <a:solidFill>
                            <a:srgbClr val="000000"/>
                          </a:solidFill>
                        </a:rPr>
                        <a:t>5 : </a:t>
                      </a:r>
                      <a:r>
                        <a:rPr lang="en-US" sz="1200">
                          <a:solidFill>
                            <a:srgbClr val="000000"/>
                          </a:solidFill>
                        </a:rPr>
                        <a:t>Financial Stability</a:t>
                      </a:r>
                      <a:r>
                        <a:rPr lang="en-US" sz="1200" u="none" strike="noStrike" cap="none">
                          <a:solidFill>
                            <a:srgbClr val="000000"/>
                          </a:solidFill>
                        </a:rPr>
                        <a:t/>
                      </a:r>
                      <a:br>
                        <a:rPr lang="en-US" sz="1200" u="none" strike="noStrike" cap="none">
                          <a:solidFill>
                            <a:srgbClr val="000000"/>
                          </a:solidFill>
                        </a:rPr>
                      </a:br>
                      <a:r>
                        <a:rPr lang="en-US" sz="1200" u="none" strike="noStrike" cap="none">
                          <a:solidFill>
                            <a:srgbClr val="000000"/>
                          </a:solidFill>
                        </a:rPr>
                        <a:t>5 : </a:t>
                      </a:r>
                      <a:r>
                        <a:rPr lang="en-US" sz="1200">
                          <a:solidFill>
                            <a:srgbClr val="000000"/>
                          </a:solidFill>
                        </a:rPr>
                        <a:t>Ease of Entry into Market</a:t>
                      </a:r>
                      <a:r>
                        <a:rPr lang="en-US" sz="1200" u="none" strike="noStrike" cap="none">
                          <a:solidFill>
                            <a:srgbClr val="000000"/>
                          </a:solidFill>
                        </a:rPr>
                        <a:t> </a:t>
                      </a:r>
                      <a:br>
                        <a:rPr lang="en-US" sz="1200" u="none" strike="noStrike" cap="none">
                          <a:solidFill>
                            <a:srgbClr val="000000"/>
                          </a:solidFill>
                        </a:rPr>
                      </a:br>
                      <a:r>
                        <a:rPr lang="en-US" sz="1200" u="none" strike="noStrike" cap="none">
                          <a:solidFill>
                            <a:srgbClr val="000000"/>
                          </a:solidFill>
                        </a:rPr>
                        <a:t>5 : </a:t>
                      </a:r>
                      <a:r>
                        <a:rPr lang="en-US" sz="1200">
                          <a:solidFill>
                            <a:srgbClr val="000000"/>
                          </a:solidFill>
                        </a:rPr>
                        <a:t>Resource Utilization </a:t>
                      </a:r>
                      <a:r>
                        <a:rPr lang="en-US" sz="1200" u="none" strike="noStrike" cap="none">
                          <a:solidFill>
                            <a:srgbClr val="000000"/>
                          </a:solidFill>
                        </a:rPr>
                        <a:t/>
                      </a:r>
                      <a:br>
                        <a:rPr lang="en-US" sz="1200" u="none" strike="noStrike" cap="none">
                          <a:solidFill>
                            <a:srgbClr val="000000"/>
                          </a:solidFill>
                        </a:rPr>
                      </a:br>
                      <a:r>
                        <a:rPr lang="en-US" sz="1200" u="none" strike="noStrike" cap="none">
                          <a:solidFill>
                            <a:srgbClr val="000000"/>
                          </a:solidFill>
                        </a:rPr>
                        <a:t>6 : </a:t>
                      </a:r>
                      <a:r>
                        <a:rPr lang="en-US" sz="1200">
                          <a:solidFill>
                            <a:srgbClr val="000000"/>
                          </a:solidFill>
                        </a:rPr>
                        <a:t>Profit Potential  </a:t>
                      </a:r>
                      <a:r>
                        <a:rPr lang="en-US" sz="1200" u="none" strike="noStrike" cap="none">
                          <a:solidFill>
                            <a:srgbClr val="000000"/>
                          </a:solidFill>
                        </a:rPr>
                        <a:t> </a:t>
                      </a:r>
                      <a:br>
                        <a:rPr lang="en-US" sz="1200" u="none" strike="noStrike" cap="none">
                          <a:solidFill>
                            <a:srgbClr val="000000"/>
                          </a:solidFill>
                        </a:rPr>
                      </a:br>
                      <a:r>
                        <a:rPr lang="en-US" sz="1200" b="1" u="sng" strike="noStrike" cap="none">
                          <a:solidFill>
                            <a:srgbClr val="000000"/>
                          </a:solidFill>
                        </a:rPr>
                        <a:t>Average: 5.2 </a:t>
                      </a:r>
                      <a:endParaRPr sz="1200" b="1" u="sng"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5"/>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426" name="Google Shape;426;g7a71133d84_8_49"/>
          <p:cNvPicPr preferRelativeResize="0"/>
          <p:nvPr/>
        </p:nvPicPr>
        <p:blipFill>
          <a:blip r:embed="rId3">
            <a:alphaModFix/>
          </a:blip>
          <a:stretch>
            <a:fillRect/>
          </a:stretch>
        </p:blipFill>
        <p:spPr>
          <a:xfrm>
            <a:off x="672800" y="495300"/>
            <a:ext cx="7292131" cy="4648200"/>
          </a:xfrm>
          <a:prstGeom prst="rect">
            <a:avLst/>
          </a:prstGeom>
          <a:noFill/>
          <a:ln>
            <a:noFill/>
          </a:ln>
        </p:spPr>
      </p:pic>
      <p:sp>
        <p:nvSpPr>
          <p:cNvPr id="427" name="Google Shape;427;g7a71133d84_8_49"/>
          <p:cNvSpPr txBox="1">
            <a:spLocks noGrp="1"/>
          </p:cNvSpPr>
          <p:nvPr>
            <p:ph type="title"/>
          </p:nvPr>
        </p:nvSpPr>
        <p:spPr>
          <a:xfrm>
            <a:off x="727650" y="-1815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SPACE Matrix</a:t>
            </a:r>
            <a:endParaRPr sz="2400">
              <a:latin typeface="Palatino"/>
              <a:ea typeface="Palatino"/>
              <a:cs typeface="Palatino"/>
              <a:sym typeface="Palatino"/>
            </a:endParaRPr>
          </a:p>
        </p:txBody>
      </p:sp>
      <p:sp>
        <p:nvSpPr>
          <p:cNvPr id="428" name="Google Shape;428;g7a71133d84_8_49"/>
          <p:cNvSpPr txBox="1"/>
          <p:nvPr/>
        </p:nvSpPr>
        <p:spPr>
          <a:xfrm>
            <a:off x="7262875" y="1697975"/>
            <a:ext cx="1289100" cy="73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Lato"/>
                <a:ea typeface="Lato"/>
                <a:cs typeface="Lato"/>
                <a:sym typeface="Lato"/>
              </a:rPr>
              <a:t>Y=2.8</a:t>
            </a:r>
            <a:endParaRPr>
              <a:latin typeface="Lato"/>
              <a:ea typeface="Lato"/>
              <a:cs typeface="Lato"/>
              <a:sym typeface="Lato"/>
            </a:endParaRPr>
          </a:p>
          <a:p>
            <a:pPr marL="0" lvl="0" indent="0" algn="l" rtl="0">
              <a:spcBef>
                <a:spcPts val="0"/>
              </a:spcBef>
              <a:spcAft>
                <a:spcPts val="0"/>
              </a:spcAft>
              <a:buNone/>
            </a:pPr>
            <a:r>
              <a:rPr lang="en-US">
                <a:latin typeface="Lato"/>
                <a:ea typeface="Lato"/>
                <a:cs typeface="Lato"/>
                <a:sym typeface="Lato"/>
              </a:rPr>
              <a:t>X=3.6</a:t>
            </a:r>
            <a:endParaRPr>
              <a:latin typeface="Lato"/>
              <a:ea typeface="Lato"/>
              <a:cs typeface="Lato"/>
              <a:sym typeface="Lato"/>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433" name="Google Shape;433;g7a71133d84_8_79"/>
          <p:cNvPicPr preferRelativeResize="0"/>
          <p:nvPr/>
        </p:nvPicPr>
        <p:blipFill>
          <a:blip r:embed="rId3">
            <a:alphaModFix/>
          </a:blip>
          <a:stretch>
            <a:fillRect/>
          </a:stretch>
        </p:blipFill>
        <p:spPr>
          <a:xfrm>
            <a:off x="629100" y="479576"/>
            <a:ext cx="8149224" cy="4184349"/>
          </a:xfrm>
          <a:prstGeom prst="rect">
            <a:avLst/>
          </a:prstGeom>
          <a:noFill/>
          <a:ln>
            <a:noFill/>
          </a:ln>
        </p:spPr>
      </p:pic>
      <p:sp>
        <p:nvSpPr>
          <p:cNvPr id="434" name="Google Shape;434;g7a71133d84_8_79"/>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Grand Strategy Matrix</a:t>
            </a:r>
            <a:endParaRPr sz="2400">
              <a:latin typeface="Palatino"/>
              <a:ea typeface="Palatino"/>
              <a:cs typeface="Palatino"/>
              <a:sym typeface="Palatino"/>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8"/>
        <p:cNvGrpSpPr/>
        <p:nvPr/>
      </p:nvGrpSpPr>
      <p:grpSpPr>
        <a:xfrm>
          <a:off x="0" y="0"/>
          <a:ext cx="0" cy="0"/>
          <a:chOff x="0" y="0"/>
          <a:chExt cx="0" cy="0"/>
        </a:xfrm>
      </p:grpSpPr>
      <p:sp>
        <p:nvSpPr>
          <p:cNvPr id="439" name="Google Shape;439;g6bc836f9db_0_260"/>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a:solidFill>
                  <a:srgbClr val="FFFFFF"/>
                </a:solidFill>
                <a:latin typeface="Palatino"/>
                <a:ea typeface="Palatino"/>
                <a:cs typeface="Palatino"/>
                <a:sym typeface="Palatino"/>
              </a:rPr>
              <a:t>Strategic Alternatives  </a:t>
            </a:r>
            <a:endParaRPr sz="4800">
              <a:solidFill>
                <a:srgbClr val="FFFFFF"/>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g6bc836f9db_0_474"/>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b="0">
                <a:latin typeface="Palatino"/>
                <a:ea typeface="Palatino"/>
                <a:cs typeface="Palatino"/>
                <a:sym typeface="Palatino"/>
              </a:rPr>
              <a:t>Ansoff Matrix</a:t>
            </a:r>
            <a:endParaRPr sz="2400" b="0">
              <a:latin typeface="Palatino"/>
              <a:ea typeface="Palatino"/>
              <a:cs typeface="Palatino"/>
              <a:sym typeface="Palatino"/>
            </a:endParaRPr>
          </a:p>
        </p:txBody>
      </p:sp>
      <p:graphicFrame>
        <p:nvGraphicFramePr>
          <p:cNvPr id="445" name="Google Shape;445;g6bc836f9db_0_474"/>
          <p:cNvGraphicFramePr/>
          <p:nvPr>
            <p:extLst>
              <p:ext uri="{D42A27DB-BD31-4B8C-83A1-F6EECF244321}">
                <p14:modId xmlns="" xmlns:p14="http://schemas.microsoft.com/office/powerpoint/2010/main" val="2149034303"/>
              </p:ext>
            </p:extLst>
          </p:nvPr>
        </p:nvGraphicFramePr>
        <p:xfrm>
          <a:off x="-11" y="535209"/>
          <a:ext cx="9144000" cy="4543425"/>
        </p:xfrm>
        <a:graphic>
          <a:graphicData uri="http://schemas.openxmlformats.org/drawingml/2006/table">
            <a:tbl>
              <a:tblPr>
                <a:noFill/>
                <a:tableStyleId>{FE1A02DA-BEB6-4038-8FA4-D2C8CD06FE4B}</a:tableStyleId>
              </a:tblPr>
              <a:tblGrid>
                <a:gridCol w="4572000">
                  <a:extLst>
                    <a:ext uri="{9D8B030D-6E8A-4147-A177-3AD203B41FA5}">
                      <a16:colId xmlns="" xmlns:a16="http://schemas.microsoft.com/office/drawing/2014/main" val="20000"/>
                    </a:ext>
                  </a:extLst>
                </a:gridCol>
                <a:gridCol w="4572000">
                  <a:extLst>
                    <a:ext uri="{9D8B030D-6E8A-4147-A177-3AD203B41FA5}">
                      <a16:colId xmlns="" xmlns:a16="http://schemas.microsoft.com/office/drawing/2014/main" val="20001"/>
                    </a:ext>
                  </a:extLst>
                </a:gridCol>
              </a:tblGrid>
              <a:tr h="604925">
                <a:tc>
                  <a:txBody>
                    <a:bodyPr/>
                    <a:lstStyle/>
                    <a:p>
                      <a:pPr marL="0" marR="0" lvl="0" indent="0" algn="ctr" rtl="0">
                        <a:lnSpc>
                          <a:spcPct val="100000"/>
                        </a:lnSpc>
                        <a:spcBef>
                          <a:spcPts val="0"/>
                        </a:spcBef>
                        <a:spcAft>
                          <a:spcPts val="0"/>
                        </a:spcAft>
                        <a:buClr>
                          <a:srgbClr val="000000"/>
                        </a:buClr>
                        <a:buSzPts val="1200"/>
                        <a:buFont typeface="Palatino"/>
                        <a:buNone/>
                      </a:pPr>
                      <a:r>
                        <a:rPr lang="en-US" sz="1200" b="0" u="none" strike="noStrike" cap="none" dirty="0">
                          <a:solidFill>
                            <a:srgbClr val="000000"/>
                          </a:solidFill>
                        </a:rPr>
                        <a:t>Market Development</a:t>
                      </a:r>
                      <a:br>
                        <a:rPr lang="en-US" sz="1200" b="0" u="none" strike="noStrike" cap="none" dirty="0">
                          <a:solidFill>
                            <a:srgbClr val="000000"/>
                          </a:solidFill>
                        </a:rPr>
                      </a:br>
                      <a:r>
                        <a:rPr lang="en-US" sz="1200" b="0" u="none" strike="noStrike" cap="none" dirty="0">
                          <a:solidFill>
                            <a:srgbClr val="000000"/>
                          </a:solidFill>
                        </a:rPr>
                        <a:t>(Risk=Moderate)</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000000"/>
                        </a:buClr>
                        <a:buSzPts val="1200"/>
                        <a:buFont typeface="Palatino"/>
                        <a:buNone/>
                      </a:pPr>
                      <a:r>
                        <a:rPr lang="en-US" sz="1200" b="0" u="none" strike="noStrike" cap="none">
                          <a:solidFill>
                            <a:srgbClr val="000000"/>
                          </a:solidFill>
                        </a:rPr>
                        <a:t>Diversification</a:t>
                      </a:r>
                      <a:br>
                        <a:rPr lang="en-US" sz="1200" b="0" u="none" strike="noStrike" cap="none">
                          <a:solidFill>
                            <a:srgbClr val="000000"/>
                          </a:solidFill>
                        </a:rPr>
                      </a:br>
                      <a:r>
                        <a:rPr lang="en-US" sz="1200" b="0" u="none" strike="noStrike" cap="none">
                          <a:solidFill>
                            <a:srgbClr val="000000"/>
                          </a:solidFill>
                        </a:rPr>
                        <a:t>(Risk=High)</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dk1"/>
                    </a:solidFill>
                  </a:tcPr>
                </a:tc>
                <a:extLst>
                  <a:ext uri="{0D108BD9-81ED-4DB2-BD59-A6C34878D82A}">
                    <a16:rowId xmlns="" xmlns:a16="http://schemas.microsoft.com/office/drawing/2014/main" val="10000"/>
                  </a:ext>
                </a:extLst>
              </a:tr>
              <a:tr h="1666775">
                <a:tc>
                  <a:txBody>
                    <a:bodyPr/>
                    <a:lstStyle/>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highlight>
                            <a:srgbClr val="FFFF00"/>
                          </a:highlight>
                        </a:rPr>
                        <a:t>International Expansion (CAP, EMEA)</a:t>
                      </a:r>
                      <a:endParaRPr sz="1200" b="0" u="none" strike="noStrike" cap="none" dirty="0">
                        <a:solidFill>
                          <a:srgbClr val="000000"/>
                        </a:solidFill>
                        <a:highlight>
                          <a:srgbClr val="FFFF00"/>
                        </a:highlight>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highlight>
                            <a:srgbClr val="FFFF00"/>
                          </a:highlight>
                        </a:rPr>
                        <a:t>Provide new products into existing coffee houses</a:t>
                      </a:r>
                      <a:endParaRPr sz="1200" b="0" u="none" strike="noStrike" cap="none" dirty="0">
                        <a:solidFill>
                          <a:srgbClr val="000000"/>
                        </a:solidFill>
                        <a:highlight>
                          <a:srgbClr val="FFFF00"/>
                        </a:highlight>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Identify current customers needs</a:t>
                      </a:r>
                      <a:endParaRPr sz="1200" b="0" u="none" strike="noStrike" cap="none" dirty="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Adjust prices to new market</a:t>
                      </a:r>
                      <a:endParaRPr sz="1200" b="0" u="none" strike="noStrike" cap="none" dirty="0">
                        <a:solidFill>
                          <a:srgbClr val="000000"/>
                        </a:solidFill>
                      </a:endParaRPr>
                    </a:p>
                    <a:p>
                      <a:pPr marL="139700" marR="0" lvl="0" indent="-165100" algn="ctr" rtl="0">
                        <a:lnSpc>
                          <a:spcPct val="100000"/>
                        </a:lnSpc>
                        <a:spcBef>
                          <a:spcPts val="0"/>
                        </a:spcBef>
                        <a:spcAft>
                          <a:spcPts val="0"/>
                        </a:spcAft>
                        <a:buClr>
                          <a:srgbClr val="000000"/>
                        </a:buClr>
                        <a:buSzPts val="1200"/>
                        <a:buAutoNum type="arabicPeriod"/>
                      </a:pPr>
                      <a:r>
                        <a:rPr lang="en-US" sz="1200" b="0" dirty="0">
                          <a:solidFill>
                            <a:srgbClr val="000000"/>
                          </a:solidFill>
                        </a:rPr>
                        <a:t>Expand the new distribution channel</a:t>
                      </a:r>
                      <a:endParaRPr sz="1200" b="0" dirty="0">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FFFF00"/>
                          </a:solidFill>
                        </a:rPr>
                        <a:t>Mugs/Bottle </a:t>
                      </a:r>
                      <a:endParaRPr sz="1200" b="0" u="none" strike="noStrike" cap="none">
                        <a:solidFill>
                          <a:srgbClr val="FFFF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FFFF00"/>
                          </a:solidFill>
                        </a:rPr>
                        <a:t>Tumblers</a:t>
                      </a:r>
                      <a:endParaRPr sz="1200" b="0" u="none" strike="noStrike" cap="none">
                        <a:solidFill>
                          <a:srgbClr val="FFFF00"/>
                        </a:solidFill>
                      </a:endParaRPr>
                    </a:p>
                    <a:p>
                      <a:pPr marL="139700" marR="0" lvl="0" indent="-165100" algn="ctr" rtl="0">
                        <a:lnSpc>
                          <a:spcPct val="100000"/>
                        </a:lnSpc>
                        <a:spcBef>
                          <a:spcPts val="0"/>
                        </a:spcBef>
                        <a:spcAft>
                          <a:spcPts val="0"/>
                        </a:spcAft>
                        <a:buSzPts val="1200"/>
                        <a:buFont typeface="Palatino"/>
                        <a:buAutoNum type="arabicPeriod"/>
                      </a:pPr>
                      <a:r>
                        <a:rPr lang="en-US" sz="1200" b="0" dirty="0">
                          <a:solidFill>
                            <a:srgbClr val="000000"/>
                          </a:solidFill>
                        </a:rPr>
                        <a:t>Cloths</a:t>
                      </a:r>
                      <a:endParaRPr sz="1200" b="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dirty="0" err="1">
                          <a:solidFill>
                            <a:srgbClr val="000000"/>
                          </a:solidFill>
                        </a:rPr>
                        <a:t>Develope</a:t>
                      </a:r>
                      <a:r>
                        <a:rPr lang="en-US" sz="1200" b="0" dirty="0">
                          <a:solidFill>
                            <a:srgbClr val="000000"/>
                          </a:solidFill>
                        </a:rPr>
                        <a:t> new c</a:t>
                      </a:r>
                      <a:r>
                        <a:rPr lang="en-US" sz="1200" b="0" u="none" strike="noStrike" cap="none" dirty="0">
                          <a:solidFill>
                            <a:srgbClr val="000000"/>
                          </a:solidFill>
                        </a:rPr>
                        <a:t>offee machines</a:t>
                      </a:r>
                      <a:endParaRPr sz="1200" b="0" u="none" strike="noStrike" cap="none">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Expand skill and knowledge on </a:t>
                      </a:r>
                      <a:r>
                        <a:rPr lang="en-US" sz="1200" b="0" dirty="0">
                          <a:solidFill>
                            <a:srgbClr val="000000"/>
                          </a:solidFill>
                        </a:rPr>
                        <a:t>employees</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1"/>
                  </a:ext>
                </a:extLst>
              </a:tr>
              <a:tr h="757275">
                <a:tc>
                  <a:txBody>
                    <a:bodyPr/>
                    <a:lstStyle/>
                    <a:p>
                      <a:pPr marL="0" marR="0" lvl="0" indent="0" algn="ctr" rtl="0">
                        <a:lnSpc>
                          <a:spcPct val="100000"/>
                        </a:lnSpc>
                        <a:spcBef>
                          <a:spcPts val="0"/>
                        </a:spcBef>
                        <a:spcAft>
                          <a:spcPts val="0"/>
                        </a:spcAft>
                        <a:buClr>
                          <a:srgbClr val="000000"/>
                        </a:buClr>
                        <a:buSzPts val="1200"/>
                        <a:buFont typeface="Palatino"/>
                        <a:buNone/>
                      </a:pPr>
                      <a:r>
                        <a:rPr lang="en-US" sz="1200" b="0" u="none" strike="noStrike" cap="none">
                          <a:solidFill>
                            <a:srgbClr val="000000"/>
                          </a:solidFill>
                        </a:rPr>
                        <a:t>Market Penetration</a:t>
                      </a:r>
                      <a:br>
                        <a:rPr lang="en-US" sz="1200" b="0" u="none" strike="noStrike" cap="none">
                          <a:solidFill>
                            <a:srgbClr val="000000"/>
                          </a:solidFill>
                        </a:rPr>
                      </a:br>
                      <a:r>
                        <a:rPr lang="en-US" sz="1200" b="0" u="none" strike="noStrike" cap="none">
                          <a:solidFill>
                            <a:srgbClr val="000000"/>
                          </a:solidFill>
                        </a:rPr>
                        <a:t>(Risk=Low)</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D966"/>
                    </a:solidFill>
                  </a:tcPr>
                </a:tc>
                <a:tc>
                  <a:txBody>
                    <a:bodyPr/>
                    <a:lstStyle/>
                    <a:p>
                      <a:pPr marL="0" marR="0" lvl="0" indent="0" algn="ctr" rtl="0">
                        <a:lnSpc>
                          <a:spcPct val="100000"/>
                        </a:lnSpc>
                        <a:spcBef>
                          <a:spcPts val="0"/>
                        </a:spcBef>
                        <a:spcAft>
                          <a:spcPts val="0"/>
                        </a:spcAft>
                        <a:buClr>
                          <a:srgbClr val="000000"/>
                        </a:buClr>
                        <a:buSzPts val="1200"/>
                        <a:buFont typeface="Palatino"/>
                        <a:buNone/>
                      </a:pPr>
                      <a:r>
                        <a:rPr lang="en-US" sz="1200" b="0" u="none" strike="noStrike" cap="none" dirty="0">
                          <a:solidFill>
                            <a:srgbClr val="000000"/>
                          </a:solidFill>
                        </a:rPr>
                        <a:t>Product Development </a:t>
                      </a:r>
                      <a:br>
                        <a:rPr lang="en-US" sz="1200" b="0" u="none" strike="noStrike" cap="none" dirty="0">
                          <a:solidFill>
                            <a:srgbClr val="000000"/>
                          </a:solidFill>
                        </a:rPr>
                      </a:br>
                      <a:r>
                        <a:rPr lang="en-US" sz="1200" b="0" u="none" strike="noStrike" cap="none" dirty="0">
                          <a:solidFill>
                            <a:srgbClr val="000000"/>
                          </a:solidFill>
                        </a:rPr>
                        <a:t>(Risk=Moderate)</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D966"/>
                    </a:solidFill>
                  </a:tcPr>
                </a:tc>
                <a:extLst>
                  <a:ext uri="{0D108BD9-81ED-4DB2-BD59-A6C34878D82A}">
                    <a16:rowId xmlns="" xmlns:a16="http://schemas.microsoft.com/office/drawing/2014/main" val="10002"/>
                  </a:ext>
                </a:extLst>
              </a:tr>
              <a:tr h="1514450">
                <a:tc>
                  <a:txBody>
                    <a:bodyPr/>
                    <a:lstStyle/>
                    <a:p>
                      <a:pPr marL="139700" marR="0" lvl="0" indent="-165100" algn="ctr" rtl="0">
                        <a:lnSpc>
                          <a:spcPct val="100000"/>
                        </a:lnSpc>
                        <a:spcBef>
                          <a:spcPts val="0"/>
                        </a:spcBef>
                        <a:spcAft>
                          <a:spcPts val="0"/>
                        </a:spcAft>
                        <a:buSzPts val="1200"/>
                        <a:buFont typeface="Palatino"/>
                        <a:buAutoNum type="arabicPeriod"/>
                      </a:pPr>
                      <a:r>
                        <a:rPr lang="en-US" sz="1200" b="0" dirty="0">
                          <a:solidFill>
                            <a:srgbClr val="000000"/>
                          </a:solidFill>
                        </a:rPr>
                        <a:t>Branded </a:t>
                      </a:r>
                      <a:r>
                        <a:rPr lang="en-US" sz="1200" b="0" dirty="0" err="1">
                          <a:solidFill>
                            <a:srgbClr val="000000"/>
                          </a:solidFill>
                        </a:rPr>
                        <a:t>soluitions</a:t>
                      </a:r>
                      <a:r>
                        <a:rPr lang="en-US" sz="1200" b="0" dirty="0">
                          <a:solidFill>
                            <a:srgbClr val="000000"/>
                          </a:solidFill>
                        </a:rPr>
                        <a:t>: Licensed stores and foodservice</a:t>
                      </a:r>
                      <a:endParaRPr sz="1200" b="0" u="none" strike="noStrike" cap="none" dirty="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Maintain and expand current market share</a:t>
                      </a:r>
                      <a:endParaRPr sz="1200" b="0" u="none" strike="noStrike" cap="none" dirty="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Increase usage of existing customers</a:t>
                      </a:r>
                      <a:endParaRPr sz="1200" b="0" u="none" strike="noStrike" cap="none" dirty="0">
                        <a:solidFill>
                          <a:srgbClr val="000000"/>
                        </a:solidFill>
                      </a:endParaRPr>
                    </a:p>
                    <a:p>
                      <a:pPr marL="139700" marR="0" lvl="0" indent="-165100" algn="ctr" rtl="0">
                        <a:lnSpc>
                          <a:spcPct val="100000"/>
                        </a:lnSpc>
                        <a:spcBef>
                          <a:spcPts val="0"/>
                        </a:spcBef>
                        <a:spcAft>
                          <a:spcPts val="0"/>
                        </a:spcAft>
                        <a:buClr>
                          <a:srgbClr val="000000"/>
                        </a:buClr>
                        <a:buSzPts val="1200"/>
                        <a:buAutoNum type="arabicPeriod"/>
                      </a:pPr>
                      <a:r>
                        <a:rPr lang="en-US" sz="1200" b="0" dirty="0">
                          <a:solidFill>
                            <a:srgbClr val="FFFF00"/>
                          </a:solidFill>
                        </a:rPr>
                        <a:t>Increase food options</a:t>
                      </a:r>
                      <a:endParaRPr sz="1200" b="0" dirty="0">
                        <a:solidFill>
                          <a:srgbClr val="FFFF00"/>
                        </a:solidFill>
                      </a:endParaRPr>
                    </a:p>
                    <a:p>
                      <a:pPr marL="139700" marR="0" lvl="0" indent="-165100" algn="ctr" rtl="0">
                        <a:lnSpc>
                          <a:spcPct val="100000"/>
                        </a:lnSpc>
                        <a:spcBef>
                          <a:spcPts val="0"/>
                        </a:spcBef>
                        <a:spcAft>
                          <a:spcPts val="0"/>
                        </a:spcAft>
                        <a:buClr>
                          <a:srgbClr val="000000"/>
                        </a:buClr>
                        <a:buSzPts val="1200"/>
                        <a:buAutoNum type="arabicPeriod"/>
                      </a:pPr>
                      <a:r>
                        <a:rPr lang="en-US" sz="1200" b="0" dirty="0">
                          <a:solidFill>
                            <a:srgbClr val="FFFF00"/>
                          </a:solidFill>
                        </a:rPr>
                        <a:t>Online Seasonal beverages</a:t>
                      </a:r>
                      <a:endParaRPr sz="1200" b="0" dirty="0">
                        <a:solidFill>
                          <a:srgbClr val="FFFF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Starbucks Card</a:t>
                      </a:r>
                      <a:endParaRPr sz="1200" b="0" u="none" strike="noStrike" cap="none" dirty="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Unique products with new trends</a:t>
                      </a:r>
                      <a:endParaRPr sz="1200" b="0" u="none" strike="noStrike" cap="none" dirty="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Delivery options</a:t>
                      </a:r>
                      <a:endParaRPr sz="1200" b="0" u="none" strike="noStrike" cap="none" dirty="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FFFF00"/>
                          </a:solidFill>
                        </a:rPr>
                        <a:t>Drone</a:t>
                      </a:r>
                      <a:endParaRPr sz="1200" b="0" u="none" strike="noStrike" cap="none" dirty="0">
                        <a:solidFill>
                          <a:srgbClr val="FFFF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FFFF00"/>
                          </a:solidFill>
                        </a:rPr>
                        <a:t>Catering Services </a:t>
                      </a:r>
                      <a:endParaRPr sz="1200" b="0" u="none" strike="noStrike" cap="none" dirty="0">
                        <a:solidFill>
                          <a:srgbClr val="FFFF00"/>
                        </a:solidFill>
                      </a:endParaRPr>
                    </a:p>
                    <a:p>
                      <a:pPr marL="241300" marR="0" lvl="0" indent="0" algn="ctr" rtl="0">
                        <a:lnSpc>
                          <a:spcPct val="100000"/>
                        </a:lnSpc>
                        <a:spcBef>
                          <a:spcPts val="0"/>
                        </a:spcBef>
                        <a:spcAft>
                          <a:spcPts val="0"/>
                        </a:spcAft>
                        <a:buNone/>
                      </a:pPr>
                      <a:endParaRPr sz="1200" b="0" dirty="0">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 xmlns:a16="http://schemas.microsoft.com/office/drawing/2014/main" val="10003"/>
                  </a:ext>
                </a:extLst>
              </a:tr>
            </a:tbl>
          </a:graphicData>
        </a:graphic>
      </p:graphicFrame>
      <p:pic>
        <p:nvPicPr>
          <p:cNvPr id="446" name="Google Shape;446;g6bc836f9db_0_474"/>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g6bc836f9db_0_480"/>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TOWS Strategy Development </a:t>
            </a:r>
            <a:endParaRPr sz="2400">
              <a:latin typeface="Palatino"/>
              <a:ea typeface="Palatino"/>
              <a:cs typeface="Palatino"/>
              <a:sym typeface="Palatino"/>
            </a:endParaRPr>
          </a:p>
        </p:txBody>
      </p:sp>
      <p:pic>
        <p:nvPicPr>
          <p:cNvPr id="452" name="Google Shape;452;g6bc836f9db_0_480"/>
          <p:cNvPicPr preferRelativeResize="0"/>
          <p:nvPr/>
        </p:nvPicPr>
        <p:blipFill>
          <a:blip r:embed="rId3">
            <a:alphaModFix/>
          </a:blip>
          <a:stretch>
            <a:fillRect/>
          </a:stretch>
        </p:blipFill>
        <p:spPr>
          <a:xfrm>
            <a:off x="8281777" y="4339975"/>
            <a:ext cx="738650" cy="738650"/>
          </a:xfrm>
          <a:prstGeom prst="rect">
            <a:avLst/>
          </a:prstGeom>
          <a:noFill/>
          <a:ln>
            <a:noFill/>
          </a:ln>
        </p:spPr>
      </p:pic>
      <p:graphicFrame>
        <p:nvGraphicFramePr>
          <p:cNvPr id="453" name="Google Shape;453;g6bc836f9db_0_480"/>
          <p:cNvGraphicFramePr/>
          <p:nvPr/>
        </p:nvGraphicFramePr>
        <p:xfrm>
          <a:off x="2186175" y="535200"/>
          <a:ext cx="4486975" cy="3717010"/>
        </p:xfrm>
        <a:graphic>
          <a:graphicData uri="http://schemas.openxmlformats.org/drawingml/2006/table">
            <a:tbl>
              <a:tblPr>
                <a:noFill/>
                <a:tableStyleId>{E47524D7-2335-4AB9-8CF1-0D968FAC3876}</a:tableStyleId>
              </a:tblPr>
              <a:tblGrid>
                <a:gridCol w="4486975">
                  <a:extLst>
                    <a:ext uri="{9D8B030D-6E8A-4147-A177-3AD203B41FA5}">
                      <a16:colId xmlns="" xmlns:a16="http://schemas.microsoft.com/office/drawing/2014/main" val="20000"/>
                    </a:ext>
                  </a:extLst>
                </a:gridCol>
              </a:tblGrid>
              <a:tr h="337225">
                <a:tc>
                  <a:txBody>
                    <a:bodyPr/>
                    <a:lstStyle/>
                    <a:p>
                      <a:pPr marL="0" lvl="0" indent="0" algn="ctr" rtl="0">
                        <a:spcBef>
                          <a:spcPts val="0"/>
                        </a:spcBef>
                        <a:spcAft>
                          <a:spcPts val="0"/>
                        </a:spcAft>
                        <a:buNone/>
                      </a:pPr>
                      <a:r>
                        <a:rPr lang="en-US" b="1" dirty="0">
                          <a:latin typeface="Palatino"/>
                          <a:ea typeface="Palatino"/>
                          <a:cs typeface="Palatino"/>
                          <a:sym typeface="Palatino"/>
                        </a:rPr>
                        <a:t>SO Strategies</a:t>
                      </a:r>
                      <a:endParaRPr b="1">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0"/>
                  </a:ext>
                </a:extLst>
              </a:tr>
              <a:tr h="3320800">
                <a:tc>
                  <a:txBody>
                    <a:bodyPr/>
                    <a:lstStyle/>
                    <a:p>
                      <a:pPr marL="0" lvl="0" indent="0" algn="l" rtl="0">
                        <a:spcBef>
                          <a:spcPts val="0"/>
                        </a:spcBef>
                        <a:spcAft>
                          <a:spcPts val="0"/>
                        </a:spcAft>
                        <a:buNone/>
                      </a:pPr>
                      <a:r>
                        <a:rPr lang="en-US" b="1" dirty="0">
                          <a:latin typeface="Palatino"/>
                          <a:ea typeface="Palatino"/>
                          <a:cs typeface="Palatino"/>
                          <a:sym typeface="Palatino"/>
                        </a:rPr>
                        <a:t>1.Increase market share and growth in the coffee market</a:t>
                      </a:r>
                      <a:endParaRPr b="1">
                        <a:latin typeface="Palatino"/>
                        <a:ea typeface="Palatino"/>
                        <a:cs typeface="Palatino"/>
                        <a:sym typeface="Palatino"/>
                      </a:endParaRPr>
                    </a:p>
                    <a:p>
                      <a:pPr marL="0" lvl="0" indent="0" algn="l" rtl="0">
                        <a:spcBef>
                          <a:spcPts val="0"/>
                        </a:spcBef>
                        <a:spcAft>
                          <a:spcPts val="0"/>
                        </a:spcAft>
                        <a:buNone/>
                      </a:pPr>
                      <a:r>
                        <a:rPr lang="en-US" b="1" dirty="0">
                          <a:solidFill>
                            <a:srgbClr val="FFFF00"/>
                          </a:solidFill>
                          <a:latin typeface="Palatino"/>
                          <a:ea typeface="Palatino"/>
                          <a:cs typeface="Palatino"/>
                          <a:sym typeface="Palatino"/>
                        </a:rPr>
                        <a:t>2.Develop more technological advances</a:t>
                      </a:r>
                      <a:endParaRPr b="1">
                        <a:solidFill>
                          <a:srgbClr val="FFFF00"/>
                        </a:solidFill>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3. Cater to the request of other countries</a:t>
                      </a:r>
                      <a:endParaRPr b="1">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4. Offer additional merchandise</a:t>
                      </a:r>
                      <a:endParaRPr b="1">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5. Increase global preference</a:t>
                      </a:r>
                      <a:endParaRPr b="1">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6. Introduce new innovative products</a:t>
                      </a:r>
                      <a:endParaRPr b="1">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7. </a:t>
                      </a:r>
                      <a:r>
                        <a:rPr lang="en-US" b="1" dirty="0">
                          <a:solidFill>
                            <a:srgbClr val="FFFF00"/>
                          </a:solidFill>
                          <a:latin typeface="Palatino"/>
                          <a:ea typeface="Palatino"/>
                          <a:cs typeface="Palatino"/>
                          <a:sym typeface="Palatino"/>
                        </a:rPr>
                        <a:t>Expand meal options </a:t>
                      </a:r>
                      <a:endParaRPr b="1">
                        <a:solidFill>
                          <a:srgbClr val="FFFF00"/>
                        </a:solidFill>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8. Extend product mix, maintain product quality</a:t>
                      </a:r>
                      <a:endParaRPr b="1">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9. Partner with well known brands</a:t>
                      </a:r>
                      <a:endParaRPr b="1">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10. Utilize brand image in emerging economies</a:t>
                      </a:r>
                      <a:endParaRPr b="1">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1"/>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graphicFrame>
        <p:nvGraphicFramePr>
          <p:cNvPr id="458" name="Google Shape;458;g75bee15ae0_3_2"/>
          <p:cNvGraphicFramePr/>
          <p:nvPr/>
        </p:nvGraphicFramePr>
        <p:xfrm>
          <a:off x="1706350" y="585550"/>
          <a:ext cx="5662925" cy="3842425"/>
        </p:xfrm>
        <a:graphic>
          <a:graphicData uri="http://schemas.openxmlformats.org/drawingml/2006/table">
            <a:tbl>
              <a:tblPr>
                <a:noFill/>
                <a:tableStyleId>{E47524D7-2335-4AB9-8CF1-0D968FAC3876}</a:tableStyleId>
              </a:tblPr>
              <a:tblGrid>
                <a:gridCol w="5662925">
                  <a:extLst>
                    <a:ext uri="{9D8B030D-6E8A-4147-A177-3AD203B41FA5}">
                      <a16:colId xmlns="" xmlns:a16="http://schemas.microsoft.com/office/drawing/2014/main" val="20000"/>
                    </a:ext>
                  </a:extLst>
                </a:gridCol>
              </a:tblGrid>
              <a:tr h="459175">
                <a:tc>
                  <a:txBody>
                    <a:bodyPr/>
                    <a:lstStyle/>
                    <a:p>
                      <a:pPr marL="0" lvl="0" indent="0" algn="ctr" rtl="0">
                        <a:spcBef>
                          <a:spcPts val="0"/>
                        </a:spcBef>
                        <a:spcAft>
                          <a:spcPts val="0"/>
                        </a:spcAft>
                        <a:buNone/>
                      </a:pPr>
                      <a:r>
                        <a:rPr lang="en-US" b="1" dirty="0">
                          <a:latin typeface="Palatino"/>
                          <a:ea typeface="Palatino"/>
                          <a:cs typeface="Palatino"/>
                          <a:sym typeface="Palatino"/>
                        </a:rPr>
                        <a:t>WO Strategies</a:t>
                      </a:r>
                      <a:endParaRPr b="1">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0"/>
                  </a:ext>
                </a:extLst>
              </a:tr>
              <a:tr h="3244675">
                <a:tc>
                  <a:txBody>
                    <a:bodyPr/>
                    <a:lstStyle/>
                    <a:p>
                      <a:pPr marL="0" lvl="0" indent="0" algn="l" rtl="0">
                        <a:spcBef>
                          <a:spcPts val="0"/>
                        </a:spcBef>
                        <a:spcAft>
                          <a:spcPts val="0"/>
                        </a:spcAft>
                        <a:buNone/>
                      </a:pPr>
                      <a:r>
                        <a:rPr lang="en-US" b="1" dirty="0">
                          <a:solidFill>
                            <a:srgbClr val="FFFF00"/>
                          </a:solidFill>
                          <a:latin typeface="Palatino"/>
                          <a:ea typeface="Palatino"/>
                          <a:cs typeface="Palatino"/>
                          <a:sym typeface="Palatino"/>
                        </a:rPr>
                        <a:t>1.Capitalized on current market share </a:t>
                      </a:r>
                      <a:endParaRPr b="1">
                        <a:solidFill>
                          <a:srgbClr val="FFFF00"/>
                        </a:solidFill>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2.Increase market share outside the U.S.</a:t>
                      </a:r>
                      <a:endParaRPr b="1">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3. Adopt to customer demands </a:t>
                      </a:r>
                      <a:endParaRPr b="1">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4. Extend market strategy </a:t>
                      </a:r>
                      <a:endParaRPr b="1">
                        <a:latin typeface="Palatino"/>
                        <a:ea typeface="Palatino"/>
                        <a:cs typeface="Palatino"/>
                        <a:sym typeface="Palatino"/>
                      </a:endParaRPr>
                    </a:p>
                    <a:p>
                      <a:pPr marL="0" lvl="0" indent="0" algn="l" rtl="0">
                        <a:spcBef>
                          <a:spcPts val="0"/>
                        </a:spcBef>
                        <a:spcAft>
                          <a:spcPts val="0"/>
                        </a:spcAft>
                        <a:buNone/>
                      </a:pPr>
                      <a:r>
                        <a:rPr lang="en-US" b="1" dirty="0">
                          <a:solidFill>
                            <a:srgbClr val="FFFF00"/>
                          </a:solidFill>
                          <a:latin typeface="Palatino"/>
                          <a:ea typeface="Palatino"/>
                          <a:cs typeface="Palatino"/>
                          <a:sym typeface="Palatino"/>
                        </a:rPr>
                        <a:t>5.Operate internationally</a:t>
                      </a:r>
                      <a:endParaRPr b="1">
                        <a:solidFill>
                          <a:srgbClr val="FFFF00"/>
                        </a:solidFill>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6. Tackle middle class customer in emerging market by adjusting price to affordable level </a:t>
                      </a:r>
                      <a:endParaRPr b="1">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7.Redirect focus to profitable markets to avoid over extension of portfolio in unprofitable market segment </a:t>
                      </a:r>
                      <a:endParaRPr b="1">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8. Utilized social media to change negative perception of consumers</a:t>
                      </a:r>
                      <a:endParaRPr b="1">
                        <a:latin typeface="Palatino"/>
                        <a:ea typeface="Palatino"/>
                        <a:cs typeface="Palatino"/>
                        <a:sym typeface="Palatino"/>
                      </a:endParaRPr>
                    </a:p>
                    <a:p>
                      <a:pPr marL="0" lvl="0" indent="0" algn="l" rtl="0">
                        <a:spcBef>
                          <a:spcPts val="0"/>
                        </a:spcBef>
                        <a:spcAft>
                          <a:spcPts val="0"/>
                        </a:spcAft>
                        <a:buNone/>
                      </a:pPr>
                      <a:r>
                        <a:rPr lang="en-US" b="1" dirty="0">
                          <a:latin typeface="Palatino"/>
                          <a:ea typeface="Palatino"/>
                          <a:cs typeface="Palatino"/>
                          <a:sym typeface="Palatino"/>
                        </a:rPr>
                        <a:t>9. Increase value and extrinsic offerings to consumers that brings Starbucks experience to a whole other level from other level from other coffee shops </a:t>
                      </a:r>
                      <a:endParaRPr b="1">
                        <a:latin typeface="Palatino"/>
                        <a:ea typeface="Palatino"/>
                        <a:cs typeface="Palatino"/>
                        <a:sym typeface="Palatino"/>
                      </a:endParaRPr>
                    </a:p>
                    <a:p>
                      <a:pPr marL="0" lvl="0" indent="0" algn="l" rtl="0">
                        <a:spcBef>
                          <a:spcPts val="0"/>
                        </a:spcBef>
                        <a:spcAft>
                          <a:spcPts val="0"/>
                        </a:spcAft>
                        <a:buNone/>
                      </a:pPr>
                      <a:endParaRPr b="1">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1"/>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graphicFrame>
        <p:nvGraphicFramePr>
          <p:cNvPr id="463" name="Google Shape;463;g75bee15ae0_3_8"/>
          <p:cNvGraphicFramePr/>
          <p:nvPr/>
        </p:nvGraphicFramePr>
        <p:xfrm>
          <a:off x="1611475" y="716875"/>
          <a:ext cx="5467675" cy="3876925"/>
        </p:xfrm>
        <a:graphic>
          <a:graphicData uri="http://schemas.openxmlformats.org/drawingml/2006/table">
            <a:tbl>
              <a:tblPr>
                <a:noFill/>
                <a:tableStyleId>{E47524D7-2335-4AB9-8CF1-0D968FAC3876}</a:tableStyleId>
              </a:tblPr>
              <a:tblGrid>
                <a:gridCol w="5467675">
                  <a:extLst>
                    <a:ext uri="{9D8B030D-6E8A-4147-A177-3AD203B41FA5}">
                      <a16:colId xmlns="" xmlns:a16="http://schemas.microsoft.com/office/drawing/2014/main" val="20000"/>
                    </a:ext>
                  </a:extLst>
                </a:gridCol>
              </a:tblGrid>
              <a:tr h="502025">
                <a:tc>
                  <a:txBody>
                    <a:bodyPr/>
                    <a:lstStyle/>
                    <a:p>
                      <a:pPr marL="0" lvl="0" indent="0" algn="ctr" rtl="0">
                        <a:spcBef>
                          <a:spcPts val="0"/>
                        </a:spcBef>
                        <a:spcAft>
                          <a:spcPts val="0"/>
                        </a:spcAft>
                        <a:buNone/>
                      </a:pPr>
                      <a:r>
                        <a:rPr lang="en-US" b="1" dirty="0">
                          <a:latin typeface="Palatino"/>
                          <a:ea typeface="Palatino"/>
                          <a:cs typeface="Palatino"/>
                          <a:sym typeface="Palatino"/>
                        </a:rPr>
                        <a:t>ST Strategies</a:t>
                      </a:r>
                      <a:endParaRPr b="1">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0"/>
                  </a:ext>
                </a:extLst>
              </a:tr>
              <a:tr h="3374900">
                <a:tc>
                  <a:txBody>
                    <a:bodyPr/>
                    <a:lstStyle/>
                    <a:p>
                      <a:pPr marL="0" lvl="0" indent="0" algn="l" rtl="0">
                        <a:spcBef>
                          <a:spcPts val="0"/>
                        </a:spcBef>
                        <a:spcAft>
                          <a:spcPts val="0"/>
                        </a:spcAft>
                        <a:buNone/>
                      </a:pPr>
                      <a:r>
                        <a:rPr lang="en-US" dirty="0">
                          <a:latin typeface="Palatino"/>
                          <a:ea typeface="Palatino"/>
                          <a:cs typeface="Palatino"/>
                          <a:sym typeface="Palatino"/>
                        </a:rPr>
                        <a:t>1.Innovate the new products</a:t>
                      </a:r>
                      <a:endParaRPr>
                        <a:latin typeface="Palatino"/>
                        <a:ea typeface="Palatino"/>
                        <a:cs typeface="Palatino"/>
                        <a:sym typeface="Palatino"/>
                      </a:endParaRPr>
                    </a:p>
                    <a:p>
                      <a:pPr marL="0" lvl="0" indent="0" algn="l" rtl="0">
                        <a:spcBef>
                          <a:spcPts val="0"/>
                        </a:spcBef>
                        <a:spcAft>
                          <a:spcPts val="0"/>
                        </a:spcAft>
                        <a:buNone/>
                      </a:pPr>
                      <a:r>
                        <a:rPr lang="en-US" dirty="0">
                          <a:solidFill>
                            <a:srgbClr val="FFFF00"/>
                          </a:solidFill>
                          <a:latin typeface="Palatino"/>
                          <a:ea typeface="Palatino"/>
                          <a:cs typeface="Palatino"/>
                          <a:sym typeface="Palatino"/>
                        </a:rPr>
                        <a:t>2.Reduce prices</a:t>
                      </a:r>
                      <a:endParaRPr>
                        <a:solidFill>
                          <a:srgbClr val="FFFF00"/>
                        </a:solidFill>
                        <a:latin typeface="Palatino"/>
                        <a:ea typeface="Palatino"/>
                        <a:cs typeface="Palatino"/>
                        <a:sym typeface="Palatino"/>
                      </a:endParaRPr>
                    </a:p>
                    <a:p>
                      <a:pPr marL="0" lvl="0" indent="0" algn="l" rtl="0">
                        <a:spcBef>
                          <a:spcPts val="0"/>
                        </a:spcBef>
                        <a:spcAft>
                          <a:spcPts val="0"/>
                        </a:spcAft>
                        <a:buNone/>
                      </a:pPr>
                      <a:r>
                        <a:rPr lang="en-US" dirty="0">
                          <a:latin typeface="Palatino"/>
                          <a:ea typeface="Palatino"/>
                          <a:cs typeface="Palatino"/>
                          <a:sym typeface="Palatino"/>
                        </a:rPr>
                        <a:t>3.Shift operational in other sections </a:t>
                      </a:r>
                      <a:endParaRPr>
                        <a:latin typeface="Palatino"/>
                        <a:ea typeface="Palatino"/>
                        <a:cs typeface="Palatino"/>
                        <a:sym typeface="Palatino"/>
                      </a:endParaRPr>
                    </a:p>
                    <a:p>
                      <a:pPr marL="0" lvl="0" indent="0" algn="l" rtl="0">
                        <a:spcBef>
                          <a:spcPts val="0"/>
                        </a:spcBef>
                        <a:spcAft>
                          <a:spcPts val="0"/>
                        </a:spcAft>
                        <a:buNone/>
                      </a:pPr>
                      <a:r>
                        <a:rPr lang="en-US" dirty="0">
                          <a:solidFill>
                            <a:srgbClr val="FFFF00"/>
                          </a:solidFill>
                          <a:latin typeface="Palatino"/>
                          <a:ea typeface="Palatino"/>
                          <a:cs typeface="Palatino"/>
                          <a:sym typeface="Palatino"/>
                        </a:rPr>
                        <a:t>4.Diversify products</a:t>
                      </a:r>
                      <a:endParaRPr>
                        <a:solidFill>
                          <a:srgbClr val="FFFF00"/>
                        </a:solidFill>
                        <a:latin typeface="Palatino"/>
                        <a:ea typeface="Palatino"/>
                        <a:cs typeface="Palatino"/>
                        <a:sym typeface="Palatino"/>
                      </a:endParaRPr>
                    </a:p>
                    <a:p>
                      <a:pPr marL="0" lvl="0" indent="0" algn="l" rtl="0">
                        <a:spcBef>
                          <a:spcPts val="0"/>
                        </a:spcBef>
                        <a:spcAft>
                          <a:spcPts val="0"/>
                        </a:spcAft>
                        <a:buNone/>
                      </a:pPr>
                      <a:r>
                        <a:rPr lang="en-US" dirty="0">
                          <a:latin typeface="Palatino"/>
                          <a:ea typeface="Palatino"/>
                          <a:cs typeface="Palatino"/>
                          <a:sym typeface="Palatino"/>
                        </a:rPr>
                        <a:t>5.Penetrate to foreign market</a:t>
                      </a:r>
                      <a:endParaRPr>
                        <a:latin typeface="Palatino"/>
                        <a:ea typeface="Palatino"/>
                        <a:cs typeface="Palatino"/>
                        <a:sym typeface="Palatino"/>
                      </a:endParaRPr>
                    </a:p>
                    <a:p>
                      <a:pPr marL="0" lvl="0" indent="0" algn="l" rtl="0">
                        <a:spcBef>
                          <a:spcPts val="0"/>
                        </a:spcBef>
                        <a:spcAft>
                          <a:spcPts val="0"/>
                        </a:spcAft>
                        <a:buNone/>
                      </a:pPr>
                      <a:r>
                        <a:rPr lang="en-US" dirty="0">
                          <a:latin typeface="Palatino"/>
                          <a:ea typeface="Palatino"/>
                          <a:cs typeface="Palatino"/>
                          <a:sym typeface="Palatino"/>
                        </a:rPr>
                        <a:t>6.Utilized strong supply chain relationship management to reduce bargaining power of supplies</a:t>
                      </a:r>
                      <a:endParaRPr>
                        <a:latin typeface="Palatino"/>
                        <a:ea typeface="Palatino"/>
                        <a:cs typeface="Palatino"/>
                        <a:sym typeface="Palatino"/>
                      </a:endParaRPr>
                    </a:p>
                    <a:p>
                      <a:pPr marL="0" lvl="0" indent="0" algn="l" rtl="0">
                        <a:spcBef>
                          <a:spcPts val="0"/>
                        </a:spcBef>
                        <a:spcAft>
                          <a:spcPts val="0"/>
                        </a:spcAft>
                        <a:buNone/>
                      </a:pPr>
                      <a:r>
                        <a:rPr lang="en-US" dirty="0">
                          <a:latin typeface="Palatino"/>
                          <a:ea typeface="Palatino"/>
                          <a:cs typeface="Palatino"/>
                          <a:sym typeface="Palatino"/>
                        </a:rPr>
                        <a:t>7.Focus on quality, customer service, brand reputation and key strategy to partners to low price offering of competitors</a:t>
                      </a:r>
                      <a:endParaRPr>
                        <a:latin typeface="Palatino"/>
                        <a:ea typeface="Palatino"/>
                        <a:cs typeface="Palatino"/>
                        <a:sym typeface="Palatino"/>
                      </a:endParaRPr>
                    </a:p>
                    <a:p>
                      <a:pPr marL="0" lvl="0" indent="0" algn="l" rtl="0">
                        <a:spcBef>
                          <a:spcPts val="0"/>
                        </a:spcBef>
                        <a:spcAft>
                          <a:spcPts val="0"/>
                        </a:spcAft>
                        <a:buNone/>
                      </a:pPr>
                      <a:r>
                        <a:rPr lang="en-US" dirty="0">
                          <a:latin typeface="Palatino"/>
                          <a:ea typeface="Palatino"/>
                          <a:cs typeface="Palatino"/>
                          <a:sym typeface="Palatino"/>
                        </a:rPr>
                        <a:t>8.Advertise and create a strong brand for consumers to differentiate between a true coffee shop and non-specialty stores</a:t>
                      </a:r>
                      <a:endParaRPr>
                        <a:latin typeface="Palatino"/>
                        <a:ea typeface="Palatino"/>
                        <a:cs typeface="Palatino"/>
                        <a:sym typeface="Palatino"/>
                      </a:endParaRPr>
                    </a:p>
                    <a:p>
                      <a:pPr marL="0" lvl="0" indent="0" algn="l" rtl="0">
                        <a:spcBef>
                          <a:spcPts val="0"/>
                        </a:spcBef>
                        <a:spcAft>
                          <a:spcPts val="0"/>
                        </a:spcAft>
                        <a:buNone/>
                      </a:pPr>
                      <a:r>
                        <a:rPr lang="en-US" dirty="0">
                          <a:latin typeface="Palatino"/>
                          <a:ea typeface="Palatino"/>
                          <a:cs typeface="Palatino"/>
                          <a:sym typeface="Palatino"/>
                        </a:rPr>
                        <a:t>9.Emphasize on coffee energy boosting and tea sales.</a:t>
                      </a:r>
                      <a:endParaRPr>
                        <a:latin typeface="Palatino"/>
                        <a:ea typeface="Palatino"/>
                        <a:cs typeface="Palatino"/>
                        <a:sym typeface="Palatino"/>
                      </a:endParaRPr>
                    </a:p>
                    <a:p>
                      <a:pPr marL="0" lvl="0" indent="0" algn="l" rtl="0">
                        <a:spcBef>
                          <a:spcPts val="0"/>
                        </a:spcBef>
                        <a:spcAft>
                          <a:spcPts val="0"/>
                        </a:spcAft>
                        <a:buNone/>
                      </a:pPr>
                      <a:r>
                        <a:rPr lang="en-US" dirty="0">
                          <a:latin typeface="Palatino"/>
                          <a:ea typeface="Palatino"/>
                          <a:cs typeface="Palatino"/>
                          <a:sym typeface="Palatino"/>
                        </a:rPr>
                        <a:t>10.Focus on marketing and advertising to attract and retain more customers and reduce competitive pressure. </a:t>
                      </a:r>
                      <a:endParaRPr>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1"/>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graphicFrame>
        <p:nvGraphicFramePr>
          <p:cNvPr id="468" name="Google Shape;468;g75bee15ae0_3_14"/>
          <p:cNvGraphicFramePr/>
          <p:nvPr/>
        </p:nvGraphicFramePr>
        <p:xfrm>
          <a:off x="1632550" y="564475"/>
          <a:ext cx="5404450" cy="3789950"/>
        </p:xfrm>
        <a:graphic>
          <a:graphicData uri="http://schemas.openxmlformats.org/drawingml/2006/table">
            <a:tbl>
              <a:tblPr>
                <a:noFill/>
                <a:tableStyleId>{E47524D7-2335-4AB9-8CF1-0D968FAC3876}</a:tableStyleId>
              </a:tblPr>
              <a:tblGrid>
                <a:gridCol w="5404450">
                  <a:extLst>
                    <a:ext uri="{9D8B030D-6E8A-4147-A177-3AD203B41FA5}">
                      <a16:colId xmlns="" xmlns:a16="http://schemas.microsoft.com/office/drawing/2014/main" val="20000"/>
                    </a:ext>
                  </a:extLst>
                </a:gridCol>
              </a:tblGrid>
              <a:tr h="422925">
                <a:tc>
                  <a:txBody>
                    <a:bodyPr/>
                    <a:lstStyle/>
                    <a:p>
                      <a:pPr marL="0" lvl="0" indent="0" algn="ctr" rtl="0">
                        <a:spcBef>
                          <a:spcPts val="0"/>
                        </a:spcBef>
                        <a:spcAft>
                          <a:spcPts val="0"/>
                        </a:spcAft>
                        <a:buNone/>
                      </a:pPr>
                      <a:r>
                        <a:rPr lang="en-US" b="1" dirty="0">
                          <a:latin typeface="Palatino"/>
                          <a:ea typeface="Palatino"/>
                          <a:cs typeface="Palatino"/>
                          <a:sym typeface="Palatino"/>
                        </a:rPr>
                        <a:t>WT Strategies</a:t>
                      </a:r>
                      <a:endParaRPr b="1">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0"/>
                  </a:ext>
                </a:extLst>
              </a:tr>
              <a:tr h="3367025">
                <a:tc>
                  <a:txBody>
                    <a:bodyPr/>
                    <a:lstStyle/>
                    <a:p>
                      <a:pPr marL="457200" lvl="0" indent="-317500" algn="l" rtl="0">
                        <a:spcBef>
                          <a:spcPts val="0"/>
                        </a:spcBef>
                        <a:spcAft>
                          <a:spcPts val="0"/>
                        </a:spcAft>
                        <a:buSzPts val="1400"/>
                        <a:buFont typeface="Palatino"/>
                        <a:buAutoNum type="arabicPeriod"/>
                      </a:pPr>
                      <a:r>
                        <a:rPr lang="en-US" b="1" dirty="0">
                          <a:solidFill>
                            <a:srgbClr val="FFFF00"/>
                          </a:solidFill>
                          <a:latin typeface="Palatino"/>
                          <a:ea typeface="Palatino"/>
                          <a:cs typeface="Palatino"/>
                          <a:sym typeface="Palatino"/>
                        </a:rPr>
                        <a:t>Adjust price to compete with competitors</a:t>
                      </a:r>
                      <a:endParaRPr b="1">
                        <a:solidFill>
                          <a:srgbClr val="FFFF00"/>
                        </a:solidFill>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dirty="0">
                          <a:latin typeface="Palatino"/>
                          <a:ea typeface="Palatino"/>
                          <a:cs typeface="Palatino"/>
                          <a:sym typeface="Palatino"/>
                        </a:rPr>
                        <a:t>Emphasize premium quality to combat imitators</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dirty="0">
                          <a:latin typeface="Palatino"/>
                          <a:ea typeface="Palatino"/>
                          <a:cs typeface="Palatino"/>
                          <a:sym typeface="Palatino"/>
                        </a:rPr>
                        <a:t>Use product that does not require dairy products</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dirty="0">
                          <a:latin typeface="Palatino"/>
                          <a:ea typeface="Palatino"/>
                          <a:cs typeface="Palatino"/>
                          <a:sym typeface="Palatino"/>
                        </a:rPr>
                        <a:t>Extend product line globally</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dirty="0">
                          <a:solidFill>
                            <a:srgbClr val="FFFF00"/>
                          </a:solidFill>
                          <a:latin typeface="Palatino"/>
                          <a:ea typeface="Palatino"/>
                          <a:cs typeface="Palatino"/>
                          <a:sym typeface="Palatino"/>
                        </a:rPr>
                        <a:t>Discard unprofitable products</a:t>
                      </a:r>
                      <a:endParaRPr b="1">
                        <a:solidFill>
                          <a:srgbClr val="FFFF00"/>
                        </a:solidFill>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dirty="0">
                          <a:latin typeface="Palatino"/>
                          <a:ea typeface="Palatino"/>
                          <a:cs typeface="Palatino"/>
                          <a:sym typeface="Palatino"/>
                        </a:rPr>
                        <a:t>Improve customer experience</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dirty="0">
                          <a:latin typeface="Palatino"/>
                          <a:ea typeface="Palatino"/>
                          <a:cs typeface="Palatino"/>
                          <a:sym typeface="Palatino"/>
                        </a:rPr>
                        <a:t>Specify the impact of increase energy level</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dirty="0">
                          <a:latin typeface="Palatino"/>
                          <a:ea typeface="Palatino"/>
                          <a:cs typeface="Palatino"/>
                          <a:sym typeface="Palatino"/>
                        </a:rPr>
                        <a:t>Keep in mind not to over extend product line</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dirty="0">
                          <a:latin typeface="Palatino"/>
                          <a:ea typeface="Palatino"/>
                          <a:cs typeface="Palatino"/>
                          <a:sym typeface="Palatino"/>
                        </a:rPr>
                        <a:t>Decrease the opportunity to o </a:t>
                      </a:r>
                      <a:r>
                        <a:rPr lang="en-US" b="1" dirty="0" err="1">
                          <a:latin typeface="Palatino"/>
                          <a:ea typeface="Palatino"/>
                          <a:cs typeface="Palatino"/>
                          <a:sym typeface="Palatino"/>
                        </a:rPr>
                        <a:t>vercrowd</a:t>
                      </a:r>
                      <a:r>
                        <a:rPr lang="en-US" b="1" dirty="0">
                          <a:latin typeface="Palatino"/>
                          <a:ea typeface="Palatino"/>
                          <a:cs typeface="Palatino"/>
                          <a:sym typeface="Palatino"/>
                        </a:rPr>
                        <a:t> the market</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dirty="0">
                          <a:latin typeface="Palatino"/>
                          <a:ea typeface="Palatino"/>
                          <a:cs typeface="Palatino"/>
                          <a:sym typeface="Palatino"/>
                        </a:rPr>
                        <a:t>Health concerns; provide warning </a:t>
                      </a:r>
                      <a:r>
                        <a:rPr lang="en-US" b="1" dirty="0" err="1">
                          <a:latin typeface="Palatino"/>
                          <a:ea typeface="Palatino"/>
                          <a:cs typeface="Palatino"/>
                          <a:sym typeface="Palatino"/>
                        </a:rPr>
                        <a:t>lables</a:t>
                      </a:r>
                      <a:r>
                        <a:rPr lang="en-US" b="1" dirty="0">
                          <a:latin typeface="Palatino"/>
                          <a:ea typeface="Palatino"/>
                          <a:cs typeface="Palatino"/>
                          <a:sym typeface="Palatino"/>
                        </a:rPr>
                        <a:t> to avoid lawsuits</a:t>
                      </a:r>
                      <a:endParaRPr b="1">
                        <a:latin typeface="Palatino"/>
                        <a:ea typeface="Palatino"/>
                        <a:cs typeface="Palatino"/>
                        <a:sym typeface="Palatino"/>
                      </a:endParaRPr>
                    </a:p>
                  </a:txBody>
                  <a:tcPr marL="91425" marR="91425" marT="91425" marB="91425"/>
                </a:tc>
                <a:extLst>
                  <a:ext uri="{0D108BD9-81ED-4DB2-BD59-A6C34878D82A}">
                    <a16:rowId xmlns="" xmlns:a16="http://schemas.microsoft.com/office/drawing/2014/main" val="10001"/>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72"/>
        <p:cNvGrpSpPr/>
        <p:nvPr/>
      </p:nvGrpSpPr>
      <p:grpSpPr>
        <a:xfrm>
          <a:off x="0" y="0"/>
          <a:ext cx="0" cy="0"/>
          <a:chOff x="0" y="0"/>
          <a:chExt cx="0" cy="0"/>
        </a:xfrm>
      </p:grpSpPr>
      <p:sp>
        <p:nvSpPr>
          <p:cNvPr id="473" name="Google Shape;473;g6bc836f9db_0_264"/>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a:solidFill>
                  <a:srgbClr val="FFFFFF"/>
                </a:solidFill>
                <a:latin typeface="Palatino"/>
                <a:ea typeface="Palatino"/>
                <a:cs typeface="Palatino"/>
                <a:sym typeface="Palatino"/>
              </a:rPr>
              <a:t>Analysis of Alternatives  </a:t>
            </a:r>
            <a:endParaRPr sz="4800">
              <a:solidFill>
                <a:srgbClr val="FFFFFF"/>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g75bee15ae0_4_5"/>
          <p:cNvSpPr txBox="1">
            <a:spLocks noGrp="1"/>
          </p:cNvSpPr>
          <p:nvPr>
            <p:ph type="title"/>
          </p:nvPr>
        </p:nvSpPr>
        <p:spPr>
          <a:xfrm>
            <a:off x="631175" y="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Strategy Fit; QSPM Matrix </a:t>
            </a:r>
            <a:endParaRPr/>
          </a:p>
        </p:txBody>
      </p:sp>
      <p:graphicFrame>
        <p:nvGraphicFramePr>
          <p:cNvPr id="479" name="Google Shape;479;g75bee15ae0_4_5"/>
          <p:cNvGraphicFramePr/>
          <p:nvPr/>
        </p:nvGraphicFramePr>
        <p:xfrm>
          <a:off x="122138" y="535200"/>
          <a:ext cx="8706775" cy="3901290"/>
        </p:xfrm>
        <a:graphic>
          <a:graphicData uri="http://schemas.openxmlformats.org/drawingml/2006/table">
            <a:tbl>
              <a:tblPr>
                <a:noFill/>
                <a:tableStyleId>{E47524D7-2335-4AB9-8CF1-0D968FAC3876}</a:tableStyleId>
              </a:tblPr>
              <a:tblGrid>
                <a:gridCol w="2176700">
                  <a:extLst>
                    <a:ext uri="{9D8B030D-6E8A-4147-A177-3AD203B41FA5}">
                      <a16:colId xmlns="" xmlns:a16="http://schemas.microsoft.com/office/drawing/2014/main" val="20000"/>
                    </a:ext>
                  </a:extLst>
                </a:gridCol>
                <a:gridCol w="2386875">
                  <a:extLst>
                    <a:ext uri="{9D8B030D-6E8A-4147-A177-3AD203B41FA5}">
                      <a16:colId xmlns="" xmlns:a16="http://schemas.microsoft.com/office/drawing/2014/main" val="20001"/>
                    </a:ext>
                  </a:extLst>
                </a:gridCol>
                <a:gridCol w="2034800">
                  <a:extLst>
                    <a:ext uri="{9D8B030D-6E8A-4147-A177-3AD203B41FA5}">
                      <a16:colId xmlns="" xmlns:a16="http://schemas.microsoft.com/office/drawing/2014/main" val="20002"/>
                    </a:ext>
                  </a:extLst>
                </a:gridCol>
                <a:gridCol w="2108400">
                  <a:extLst>
                    <a:ext uri="{9D8B030D-6E8A-4147-A177-3AD203B41FA5}">
                      <a16:colId xmlns="" xmlns:a16="http://schemas.microsoft.com/office/drawing/2014/main" val="20003"/>
                    </a:ext>
                  </a:extLst>
                </a:gridCol>
              </a:tblGrid>
              <a:tr h="381000">
                <a:tc>
                  <a:txBody>
                    <a:bodyPr/>
                    <a:lstStyle/>
                    <a:p>
                      <a:pPr marL="0" lvl="0" indent="0" algn="l" rtl="0">
                        <a:spcBef>
                          <a:spcPts val="0"/>
                        </a:spcBef>
                        <a:spcAft>
                          <a:spcPts val="0"/>
                        </a:spcAft>
                        <a:buNone/>
                      </a:pPr>
                      <a:r>
                        <a:rPr lang="en-US"/>
                        <a:t>Product Expansion</a:t>
                      </a:r>
                      <a:endParaRPr/>
                    </a:p>
                  </a:txBody>
                  <a:tcPr marL="91425" marR="91425" marT="91425" marB="91425"/>
                </a:tc>
                <a:tc>
                  <a:txBody>
                    <a:bodyPr/>
                    <a:lstStyle/>
                    <a:p>
                      <a:pPr marL="0" lvl="0" indent="0" algn="l" rtl="0">
                        <a:spcBef>
                          <a:spcPts val="0"/>
                        </a:spcBef>
                        <a:spcAft>
                          <a:spcPts val="0"/>
                        </a:spcAft>
                        <a:buNone/>
                      </a:pPr>
                      <a:r>
                        <a:rPr lang="en-US"/>
                        <a:t>Mergers &amp; Acquisition</a:t>
                      </a:r>
                      <a:endParaRPr/>
                    </a:p>
                  </a:txBody>
                  <a:tcPr marL="91425" marR="91425" marT="91425" marB="91425"/>
                </a:tc>
                <a:tc>
                  <a:txBody>
                    <a:bodyPr/>
                    <a:lstStyle/>
                    <a:p>
                      <a:pPr marL="0" lvl="0" indent="0" algn="l" rtl="0">
                        <a:spcBef>
                          <a:spcPts val="0"/>
                        </a:spcBef>
                        <a:spcAft>
                          <a:spcPts val="0"/>
                        </a:spcAft>
                        <a:buNone/>
                      </a:pPr>
                      <a:r>
                        <a:rPr lang="en-US"/>
                        <a:t>Division Expansion </a:t>
                      </a:r>
                      <a:endParaRPr/>
                    </a:p>
                  </a:txBody>
                  <a:tcPr marL="91425" marR="91425" marT="91425" marB="91425"/>
                </a:tc>
                <a:tc>
                  <a:txBody>
                    <a:bodyPr/>
                    <a:lstStyle/>
                    <a:p>
                      <a:pPr marL="0" lvl="0" indent="0" algn="l" rtl="0">
                        <a:spcBef>
                          <a:spcPts val="0"/>
                        </a:spcBef>
                        <a:spcAft>
                          <a:spcPts val="0"/>
                        </a:spcAft>
                        <a:buNone/>
                      </a:pPr>
                      <a:r>
                        <a:rPr lang="en-US"/>
                        <a:t>Customer Service</a:t>
                      </a:r>
                      <a:endParaRPr/>
                    </a:p>
                  </a:txBody>
                  <a:tcPr marL="91425" marR="91425" marT="91425" marB="91425"/>
                </a:tc>
                <a:extLst>
                  <a:ext uri="{0D108BD9-81ED-4DB2-BD59-A6C34878D82A}">
                    <a16:rowId xmlns="" xmlns:a16="http://schemas.microsoft.com/office/drawing/2014/main" val="10000"/>
                  </a:ext>
                </a:extLst>
              </a:tr>
              <a:tr h="381000">
                <a:tc>
                  <a:txBody>
                    <a:bodyPr/>
                    <a:lstStyle/>
                    <a:p>
                      <a:pPr marL="0" lvl="0" indent="0" algn="l" rtl="0">
                        <a:spcBef>
                          <a:spcPts val="0"/>
                        </a:spcBef>
                        <a:spcAft>
                          <a:spcPts val="0"/>
                        </a:spcAft>
                        <a:buNone/>
                      </a:pPr>
                      <a:r>
                        <a:rPr lang="en-US"/>
                        <a:t>1.Introduce products that will attract to the new trends </a:t>
                      </a:r>
                      <a:endParaRPr/>
                    </a:p>
                  </a:txBody>
                  <a:tcPr marL="91425" marR="91425" marT="91425" marB="91425"/>
                </a:tc>
                <a:tc>
                  <a:txBody>
                    <a:bodyPr/>
                    <a:lstStyle/>
                    <a:p>
                      <a:pPr marL="0" lvl="0" indent="0" algn="l" rtl="0">
                        <a:spcBef>
                          <a:spcPts val="0"/>
                        </a:spcBef>
                        <a:spcAft>
                          <a:spcPts val="0"/>
                        </a:spcAft>
                        <a:buNone/>
                      </a:pPr>
                      <a:r>
                        <a:rPr lang="en-US">
                          <a:highlight>
                            <a:srgbClr val="FFFF00"/>
                          </a:highlight>
                        </a:rPr>
                        <a:t>1. Buy out Baskin Robin since their revenue is going down and develop to be our own retails </a:t>
                      </a:r>
                      <a:endParaRPr>
                        <a:highlight>
                          <a:srgbClr val="FFFF00"/>
                        </a:highlight>
                      </a:endParaRPr>
                    </a:p>
                  </a:txBody>
                  <a:tcPr marL="91425" marR="91425" marT="91425" marB="91425"/>
                </a:tc>
                <a:tc>
                  <a:txBody>
                    <a:bodyPr/>
                    <a:lstStyle/>
                    <a:p>
                      <a:pPr marL="0" lvl="0" indent="0" algn="l" rtl="0">
                        <a:spcBef>
                          <a:spcPts val="0"/>
                        </a:spcBef>
                        <a:spcAft>
                          <a:spcPts val="0"/>
                        </a:spcAft>
                        <a:buNone/>
                      </a:pPr>
                      <a:r>
                        <a:rPr lang="en-US"/>
                        <a:t>1.Acquire competitors </a:t>
                      </a:r>
                      <a:endParaRPr/>
                    </a:p>
                  </a:txBody>
                  <a:tcPr marL="91425" marR="91425" marT="91425" marB="91425"/>
                </a:tc>
                <a:tc>
                  <a:txBody>
                    <a:bodyPr/>
                    <a:lstStyle/>
                    <a:p>
                      <a:pPr marL="0" lvl="0" indent="0" algn="l" rtl="0">
                        <a:spcBef>
                          <a:spcPts val="0"/>
                        </a:spcBef>
                        <a:spcAft>
                          <a:spcPts val="0"/>
                        </a:spcAft>
                        <a:buNone/>
                      </a:pPr>
                      <a:r>
                        <a:rPr lang="en-US"/>
                        <a:t>1.Improve our Starbucks Experience </a:t>
                      </a:r>
                      <a:endParaRPr/>
                    </a:p>
                  </a:txBody>
                  <a:tcPr marL="91425" marR="91425" marT="91425" marB="91425"/>
                </a:tc>
                <a:extLst>
                  <a:ext uri="{0D108BD9-81ED-4DB2-BD59-A6C34878D82A}">
                    <a16:rowId xmlns="" xmlns:a16="http://schemas.microsoft.com/office/drawing/2014/main" val="10001"/>
                  </a:ext>
                </a:extLst>
              </a:tr>
              <a:tr h="396200">
                <a:tc>
                  <a:txBody>
                    <a:bodyPr/>
                    <a:lstStyle/>
                    <a:p>
                      <a:pPr marL="0" lvl="0" indent="0" algn="l" rtl="0">
                        <a:spcBef>
                          <a:spcPts val="0"/>
                        </a:spcBef>
                        <a:spcAft>
                          <a:spcPts val="0"/>
                        </a:spcAft>
                        <a:buNone/>
                      </a:pPr>
                      <a:r>
                        <a:rPr lang="en-US"/>
                        <a:t>2.Introduce Starbucks Credit Card</a:t>
                      </a:r>
                      <a:endParaRPr/>
                    </a:p>
                  </a:txBody>
                  <a:tcPr marL="91425" marR="91425" marT="91425" marB="91425"/>
                </a:tc>
                <a:tc>
                  <a:txBody>
                    <a:bodyPr/>
                    <a:lstStyle/>
                    <a:p>
                      <a:pPr marL="0" lvl="0" indent="0" algn="l" rtl="0">
                        <a:spcBef>
                          <a:spcPts val="0"/>
                        </a:spcBef>
                        <a:spcAft>
                          <a:spcPts val="0"/>
                        </a:spcAft>
                        <a:buNone/>
                      </a:pPr>
                      <a:r>
                        <a:rPr lang="en-US"/>
                        <a:t>2. Partner with a big company </a:t>
                      </a:r>
                      <a:endParaRPr/>
                    </a:p>
                  </a:txBody>
                  <a:tcPr marL="91425" marR="91425" marT="91425" marB="91425"/>
                </a:tc>
                <a:tc>
                  <a:txBody>
                    <a:bodyPr/>
                    <a:lstStyle/>
                    <a:p>
                      <a:pPr marL="0" lvl="0" indent="0" algn="l" rtl="0">
                        <a:spcBef>
                          <a:spcPts val="0"/>
                        </a:spcBef>
                        <a:spcAft>
                          <a:spcPts val="0"/>
                        </a:spcAft>
                        <a:buNone/>
                      </a:pPr>
                      <a:r>
                        <a:rPr lang="en-US"/>
                        <a:t>2.Buy out local shops </a:t>
                      </a:r>
                      <a:endParaRPr/>
                    </a:p>
                  </a:txBody>
                  <a:tcPr marL="91425" marR="91425" marT="91425" marB="91425"/>
                </a:tc>
                <a:tc>
                  <a:txBody>
                    <a:bodyPr/>
                    <a:lstStyle/>
                    <a:p>
                      <a:pPr marL="0" lvl="0" indent="0" algn="l" rtl="0">
                        <a:spcBef>
                          <a:spcPts val="0"/>
                        </a:spcBef>
                        <a:spcAft>
                          <a:spcPts val="0"/>
                        </a:spcAft>
                        <a:buNone/>
                      </a:pPr>
                      <a:r>
                        <a:rPr lang="en-US"/>
                        <a:t>2.Upgrade our technology on mobile services</a:t>
                      </a:r>
                      <a:endParaRPr/>
                    </a:p>
                  </a:txBody>
                  <a:tcPr marL="91425" marR="91425" marT="91425" marB="91425"/>
                </a:tc>
                <a:extLst>
                  <a:ext uri="{0D108BD9-81ED-4DB2-BD59-A6C34878D82A}">
                    <a16:rowId xmlns="" xmlns:a16="http://schemas.microsoft.com/office/drawing/2014/main" val="10002"/>
                  </a:ext>
                </a:extLst>
              </a:tr>
              <a:tr h="396200">
                <a:tc>
                  <a:txBody>
                    <a:bodyPr/>
                    <a:lstStyle/>
                    <a:p>
                      <a:pPr marL="0" lvl="0" indent="0" algn="l" rtl="0">
                        <a:spcBef>
                          <a:spcPts val="0"/>
                        </a:spcBef>
                        <a:spcAft>
                          <a:spcPts val="0"/>
                        </a:spcAft>
                        <a:buNone/>
                      </a:pPr>
                      <a:r>
                        <a:rPr lang="en-US"/>
                        <a:t>3.Leverage the diverse product line to expand market penetration into restaurant   </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US">
                          <a:highlight>
                            <a:srgbClr val="FFFF00"/>
                          </a:highlight>
                        </a:rPr>
                        <a:t>3.Partner with a well known shop (the same market) that will increase our sales </a:t>
                      </a:r>
                      <a:endParaRPr>
                        <a:highlight>
                          <a:srgbClr val="FFFF00"/>
                        </a:highlight>
                      </a:endParaRPr>
                    </a:p>
                  </a:txBody>
                  <a:tcPr marL="91425" marR="91425" marT="91425" marB="91425"/>
                </a:tc>
                <a:tc>
                  <a:txBody>
                    <a:bodyPr/>
                    <a:lstStyle/>
                    <a:p>
                      <a:pPr marL="0" lvl="0" indent="0" algn="l" rtl="0">
                        <a:spcBef>
                          <a:spcPts val="0"/>
                        </a:spcBef>
                        <a:spcAft>
                          <a:spcPts val="0"/>
                        </a:spcAft>
                        <a:buNone/>
                      </a:pPr>
                      <a:r>
                        <a:rPr lang="en-US"/>
                        <a:t>3. Building customer relationships </a:t>
                      </a:r>
                      <a:endParaRPr/>
                    </a:p>
                  </a:txBody>
                  <a:tcPr marL="91425" marR="91425" marT="91425" marB="91425"/>
                </a:tc>
                <a:extLst>
                  <a:ext uri="{0D108BD9-81ED-4DB2-BD59-A6C34878D82A}">
                    <a16:rowId xmlns="" xmlns:a16="http://schemas.microsoft.com/office/drawing/2014/main" val="10003"/>
                  </a:ext>
                </a:extLst>
              </a:tr>
              <a:tr h="381000">
                <a:tc>
                  <a:txBody>
                    <a:bodyPr/>
                    <a:lstStyle/>
                    <a:p>
                      <a:pPr marL="0" lvl="0" indent="0" algn="l" rtl="0">
                        <a:spcBef>
                          <a:spcPts val="0"/>
                        </a:spcBef>
                        <a:spcAft>
                          <a:spcPts val="0"/>
                        </a:spcAft>
                        <a:buNone/>
                      </a:pPr>
                      <a:r>
                        <a:rPr lang="en-US">
                          <a:highlight>
                            <a:srgbClr val="FFFF00"/>
                          </a:highlight>
                        </a:rPr>
                        <a:t>4.Innovate the new product to the market</a:t>
                      </a:r>
                      <a:endParaRPr>
                        <a:highlight>
                          <a:srgbClr val="FFFF00"/>
                        </a:highlight>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 xmlns:a16="http://schemas.microsoft.com/office/drawing/2014/main" val="10004"/>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3"/>
        <p:cNvGrpSpPr/>
        <p:nvPr/>
      </p:nvGrpSpPr>
      <p:grpSpPr>
        <a:xfrm>
          <a:off x="0" y="0"/>
          <a:ext cx="0" cy="0"/>
          <a:chOff x="0" y="0"/>
          <a:chExt cx="0" cy="0"/>
        </a:xfrm>
      </p:grpSpPr>
      <p:sp>
        <p:nvSpPr>
          <p:cNvPr id="484" name="Google Shape;484;g6bc836f9db_0_268"/>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a:solidFill>
                  <a:srgbClr val="FFFFFF"/>
                </a:solidFill>
                <a:latin typeface="Palatino"/>
                <a:ea typeface="Palatino"/>
                <a:cs typeface="Palatino"/>
                <a:sym typeface="Palatino"/>
              </a:rPr>
              <a:t>Financial Fit  </a:t>
            </a:r>
            <a:endParaRPr sz="4800">
              <a:solidFill>
                <a:srgbClr val="FFFFFF"/>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g6bc836f9db_0_405"/>
          <p:cNvSpPr txBox="1">
            <a:spLocks noGrp="1"/>
          </p:cNvSpPr>
          <p:nvPr>
            <p:ph type="title"/>
          </p:nvPr>
        </p:nvSpPr>
        <p:spPr>
          <a:xfrm>
            <a:off x="7294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u="sng">
                <a:solidFill>
                  <a:srgbClr val="000000"/>
                </a:solidFill>
                <a:latin typeface="Arial"/>
                <a:ea typeface="Arial"/>
                <a:cs typeface="Arial"/>
                <a:sym typeface="Arial"/>
              </a:rPr>
              <a:t>Strategy 1</a:t>
            </a:r>
            <a:endParaRPr sz="2400"/>
          </a:p>
        </p:txBody>
      </p:sp>
      <p:sp>
        <p:nvSpPr>
          <p:cNvPr id="490" name="Google Shape;490;g6bc836f9db_0_405"/>
          <p:cNvSpPr txBox="1">
            <a:spLocks noGrp="1"/>
          </p:cNvSpPr>
          <p:nvPr>
            <p:ph type="body" idx="1"/>
          </p:nvPr>
        </p:nvSpPr>
        <p:spPr>
          <a:xfrm>
            <a:off x="0" y="535200"/>
            <a:ext cx="9144000" cy="4608300"/>
          </a:xfrm>
          <a:prstGeom prst="rect">
            <a:avLst/>
          </a:prstGeom>
        </p:spPr>
        <p:txBody>
          <a:bodyPr spcFirstLastPara="1" wrap="square" lIns="93125" tIns="93125" rIns="93125" bIns="93125" anchor="t" anchorCtr="0">
            <a:noAutofit/>
          </a:bodyPr>
          <a:lstStyle/>
          <a:p>
            <a:pPr marL="0" lvl="0" indent="0" algn="l" rtl="0">
              <a:lnSpc>
                <a:spcPct val="75000"/>
              </a:lnSpc>
              <a:spcBef>
                <a:spcPts val="0"/>
              </a:spcBef>
              <a:spcAft>
                <a:spcPts val="0"/>
              </a:spcAft>
              <a:buNone/>
            </a:pPr>
            <a:r>
              <a:rPr lang="en-US" b="1" u="sng">
                <a:solidFill>
                  <a:schemeClr val="dk2"/>
                </a:solidFill>
                <a:latin typeface="Palatino"/>
                <a:ea typeface="Palatino"/>
                <a:cs typeface="Palatino"/>
                <a:sym typeface="Palatino"/>
              </a:rPr>
              <a:t>Product Expansion Starbucks Ice- Cream</a:t>
            </a:r>
            <a:endParaRPr b="1" u="sng">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10%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Annual Discount Rate</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-100,000,000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Initial Cost of Investment</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15,000,000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Return (less costs) from first year</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30,000,000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Return (less costs) from second year</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45,000,000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Return (less cost) from third year</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60,000,000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Return (less cost) from fourth year</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75,000,000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Return (less cost) from fifth year</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2,850,782.82</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Total Return</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59,788,824</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NPV</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26%</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IRR</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1</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PI</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3</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PP</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Prob of Success                                                                                                                                                                      65%                  </a:t>
            </a:r>
            <a:endParaRPr>
              <a:solidFill>
                <a:schemeClr val="dk2"/>
              </a:solidFill>
              <a:latin typeface="Palatino"/>
              <a:ea typeface="Palatino"/>
              <a:cs typeface="Palatino"/>
              <a:sym typeface="Palatino"/>
            </a:endParaRPr>
          </a:p>
          <a:p>
            <a:pPr marL="0" lvl="0" indent="0" algn="ctr" rtl="0">
              <a:lnSpc>
                <a:spcPct val="75000"/>
              </a:lnSpc>
              <a:spcBef>
                <a:spcPts val="0"/>
              </a:spcBef>
              <a:spcAft>
                <a:spcPts val="0"/>
              </a:spcAft>
              <a:buNone/>
            </a:pP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Prob *NPV                                                                                                                                                               38,862,735.6</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endParaRPr>
              <a:solidFill>
                <a:schemeClr val="dk2"/>
              </a:solidFill>
              <a:latin typeface="Palatino"/>
              <a:ea typeface="Palatino"/>
              <a:cs typeface="Palatino"/>
              <a:sym typeface="Palatino"/>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g7a71133d84_1_47"/>
          <p:cNvSpPr txBox="1">
            <a:spLocks noGrp="1"/>
          </p:cNvSpPr>
          <p:nvPr>
            <p:ph type="title"/>
          </p:nvPr>
        </p:nvSpPr>
        <p:spPr>
          <a:xfrm>
            <a:off x="781825"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u="sng">
                <a:solidFill>
                  <a:srgbClr val="000000"/>
                </a:solidFill>
                <a:latin typeface="Palatino"/>
                <a:ea typeface="Palatino"/>
                <a:cs typeface="Palatino"/>
                <a:sym typeface="Palatino"/>
              </a:rPr>
              <a:t>Strategy 2</a:t>
            </a:r>
            <a:endParaRPr sz="2400">
              <a:latin typeface="Palatino"/>
              <a:ea typeface="Palatino"/>
              <a:cs typeface="Palatino"/>
              <a:sym typeface="Palatino"/>
            </a:endParaRPr>
          </a:p>
        </p:txBody>
      </p:sp>
      <p:sp>
        <p:nvSpPr>
          <p:cNvPr id="496" name="Google Shape;496;g7a71133d84_1_47"/>
          <p:cNvSpPr txBox="1">
            <a:spLocks noGrp="1"/>
          </p:cNvSpPr>
          <p:nvPr>
            <p:ph type="body" idx="1"/>
          </p:nvPr>
        </p:nvSpPr>
        <p:spPr>
          <a:xfrm>
            <a:off x="54175" y="751500"/>
            <a:ext cx="9144000" cy="4681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endParaRPr sz="1100" b="1" u="sng">
              <a:solidFill>
                <a:srgbClr val="000000"/>
              </a:solidFill>
              <a:latin typeface="Arial"/>
              <a:ea typeface="Arial"/>
              <a:cs typeface="Arial"/>
              <a:sym typeface="Arial"/>
            </a:endParaRPr>
          </a:p>
          <a:p>
            <a:pPr marL="0" lvl="0" indent="0" algn="l" rtl="0">
              <a:lnSpc>
                <a:spcPct val="75000"/>
              </a:lnSpc>
              <a:spcBef>
                <a:spcPts val="0"/>
              </a:spcBef>
              <a:spcAft>
                <a:spcPts val="0"/>
              </a:spcAft>
              <a:buNone/>
            </a:pPr>
            <a:r>
              <a:rPr lang="en-US" sz="1100" b="1" u="sng">
                <a:solidFill>
                  <a:srgbClr val="000000"/>
                </a:solidFill>
                <a:latin typeface="Arial"/>
                <a:ea typeface="Arial"/>
                <a:cs typeface="Arial"/>
                <a:sym typeface="Arial"/>
              </a:rPr>
              <a:t>Acquisition</a:t>
            </a:r>
            <a:r>
              <a:rPr lang="en-US" sz="1200" b="1" u="sng">
                <a:solidFill>
                  <a:srgbClr val="000000"/>
                </a:solidFill>
                <a:latin typeface="Palatino"/>
                <a:ea typeface="Palatino"/>
                <a:cs typeface="Palatino"/>
                <a:sym typeface="Palatino"/>
              </a:rPr>
              <a:t> Baskin Robbins</a:t>
            </a:r>
            <a:endParaRPr sz="1200" b="1" u="sng">
              <a:solidFill>
                <a:srgbClr val="000000"/>
              </a:solidFill>
              <a:latin typeface="Palatino"/>
              <a:ea typeface="Palatino"/>
              <a:cs typeface="Palatino"/>
              <a:sym typeface="Palatino"/>
            </a:endParaRPr>
          </a:p>
          <a:p>
            <a:pPr marL="0" lvl="0" indent="0" algn="l" rtl="0">
              <a:lnSpc>
                <a:spcPct val="50000"/>
              </a:lnSpc>
              <a:spcBef>
                <a:spcPts val="0"/>
              </a:spcBef>
              <a:spcAft>
                <a:spcPts val="0"/>
              </a:spcAft>
              <a:buNone/>
            </a:pPr>
            <a:endParaRPr sz="1200">
              <a:solidFill>
                <a:srgbClr val="000000"/>
              </a:solidFill>
              <a:latin typeface="Palatino"/>
              <a:ea typeface="Palatino"/>
              <a:cs typeface="Palatino"/>
              <a:sym typeface="Palatino"/>
            </a:endParaRPr>
          </a:p>
          <a:p>
            <a:pPr marL="0" lvl="0" indent="0" algn="l" rtl="0">
              <a:lnSpc>
                <a:spcPct val="50000"/>
              </a:lnSpc>
              <a:spcBef>
                <a:spcPts val="0"/>
              </a:spcBef>
              <a:spcAft>
                <a:spcPts val="0"/>
              </a:spcAft>
              <a:buNone/>
            </a:pPr>
            <a:endParaRPr sz="1200">
              <a:solidFill>
                <a:srgbClr val="000000"/>
              </a:solidFill>
              <a:latin typeface="Palatino"/>
              <a:ea typeface="Palatino"/>
              <a:cs typeface="Palatino"/>
              <a:sym typeface="Palatino"/>
            </a:endParaRPr>
          </a:p>
          <a:p>
            <a:pPr marL="0" lvl="0" indent="0" algn="l" rtl="0">
              <a:lnSpc>
                <a:spcPct val="50000"/>
              </a:lnSpc>
              <a:spcBef>
                <a:spcPts val="0"/>
              </a:spcBef>
              <a:spcAft>
                <a:spcPts val="0"/>
              </a:spcAft>
              <a:buNone/>
            </a:pP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Annual Discount Rate</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-186,300,000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Initial Cost of Investment</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80,000,000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Return (less costs) from first year</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92,000,000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Return (less costs) from second year</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105,800,000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Return (less cost) from third year</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166,670,000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Return (less cost) from fourth year</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191,670,500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Return (less cost) from fifth year</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207,004,140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Total Return</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-133,665,435</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NPV</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-6%</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7</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IRR</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PI</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                                                                                                                                                                     </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PP</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Prob of Success                                                                                                                                                                                                        60%</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-117,272,000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Prob *NPV                                                                                                                                                                                                   -80,199,261</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endParaRPr sz="1200">
              <a:solidFill>
                <a:srgbClr val="000000"/>
              </a:solidFill>
              <a:latin typeface="Palatino"/>
              <a:ea typeface="Palatino"/>
              <a:cs typeface="Palatino"/>
              <a:sym typeface="Palatino"/>
            </a:endParaRPr>
          </a:p>
        </p:txBody>
      </p:sp>
      <p:sp>
        <p:nvSpPr>
          <p:cNvPr id="497" name="Google Shape;497;g7a71133d84_1_47"/>
          <p:cNvSpPr txBox="1"/>
          <p:nvPr/>
        </p:nvSpPr>
        <p:spPr>
          <a:xfrm>
            <a:off x="8600325" y="3871000"/>
            <a:ext cx="7338300" cy="85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Lato"/>
              <a:ea typeface="Lato"/>
              <a:cs typeface="Lato"/>
              <a:sym typeface="Lato"/>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g7a71133d84_1_53"/>
          <p:cNvSpPr txBox="1">
            <a:spLocks noGrp="1"/>
          </p:cNvSpPr>
          <p:nvPr>
            <p:ph type="title"/>
          </p:nvPr>
        </p:nvSpPr>
        <p:spPr>
          <a:xfrm>
            <a:off x="7294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a:t>Strategy 3</a:t>
            </a:r>
            <a:endParaRPr/>
          </a:p>
        </p:txBody>
      </p:sp>
      <p:sp>
        <p:nvSpPr>
          <p:cNvPr id="503" name="Google Shape;503;g7a71133d84_1_53"/>
          <p:cNvSpPr txBox="1">
            <a:spLocks noGrp="1"/>
          </p:cNvSpPr>
          <p:nvPr>
            <p:ph type="body" idx="1"/>
          </p:nvPr>
        </p:nvSpPr>
        <p:spPr>
          <a:xfrm>
            <a:off x="0" y="621875"/>
            <a:ext cx="9144000" cy="4671300"/>
          </a:xfrm>
          <a:prstGeom prst="rect">
            <a:avLst/>
          </a:prstGeom>
        </p:spPr>
        <p:txBody>
          <a:bodyPr spcFirstLastPara="1" wrap="square" lIns="93125" tIns="93125" rIns="93125" bIns="93125" anchor="t" anchorCtr="0">
            <a:noAutofit/>
          </a:bodyPr>
          <a:lstStyle/>
          <a:p>
            <a:pPr marL="0" lvl="0" indent="0" algn="l" rtl="0">
              <a:lnSpc>
                <a:spcPct val="75000"/>
              </a:lnSpc>
              <a:spcBef>
                <a:spcPts val="0"/>
              </a:spcBef>
              <a:spcAft>
                <a:spcPts val="0"/>
              </a:spcAft>
              <a:buNone/>
            </a:pPr>
            <a:r>
              <a:rPr lang="en-US" b="1" u="sng">
                <a:latin typeface="Palatino"/>
                <a:ea typeface="Palatino"/>
                <a:cs typeface="Palatino"/>
                <a:sym typeface="Palatino"/>
              </a:rPr>
              <a:t>Merge Lavazzar Coffee</a:t>
            </a:r>
            <a:endParaRPr b="1" u="sng">
              <a:latin typeface="Palatino"/>
              <a:ea typeface="Palatino"/>
              <a:cs typeface="Palatino"/>
              <a:sym typeface="Palatino"/>
            </a:endParaRPr>
          </a:p>
          <a:p>
            <a:pPr marL="0" lvl="0" indent="0" algn="l" rtl="0">
              <a:lnSpc>
                <a:spcPct val="75000"/>
              </a:lnSpc>
              <a:spcBef>
                <a:spcPts val="0"/>
              </a:spcBef>
              <a:spcAft>
                <a:spcPts val="0"/>
              </a:spcAft>
              <a:buNone/>
            </a:pPr>
            <a:endParaRPr b="1" u="sng">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Annual Discount Rate                                                                                                                                                         10%</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                                                                                                                                                                                 -2,422,325,484</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Initial Cost of Investment</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760,281,589</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Return (less costs) from first year</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912,337,906</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Return (less costs) from second year</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1,049188,592</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Return (less cost) from third year</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1,154,107,431</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Return (less cost) from fourth year</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1,269,518,196</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Return (less cost) from fifth year</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1,705,800,000</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Total Return</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324,096,979</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NPV</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14%</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IRR</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1</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PI</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3.4</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PP</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Prob of Success                                                                                                                                                                       88%</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Prob *NPV                                                                                                                                                               285,205,341.5</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endParaRPr>
              <a:latin typeface="Palatino"/>
              <a:ea typeface="Palatino"/>
              <a:cs typeface="Palatino"/>
              <a:sym typeface="Palatino"/>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7"/>
        <p:cNvGrpSpPr/>
        <p:nvPr/>
      </p:nvGrpSpPr>
      <p:grpSpPr>
        <a:xfrm>
          <a:off x="0" y="0"/>
          <a:ext cx="0" cy="0"/>
          <a:chOff x="0" y="0"/>
          <a:chExt cx="0" cy="0"/>
        </a:xfrm>
      </p:grpSpPr>
      <p:sp>
        <p:nvSpPr>
          <p:cNvPr id="508" name="Google Shape;508;g6bc836f9db_0_277"/>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a:solidFill>
                  <a:srgbClr val="FFFFFF"/>
                </a:solidFill>
                <a:latin typeface="Palatino"/>
                <a:ea typeface="Palatino"/>
                <a:cs typeface="Palatino"/>
                <a:sym typeface="Palatino"/>
              </a:rPr>
              <a:t>Recommendations </a:t>
            </a:r>
            <a:endParaRPr sz="4800">
              <a:solidFill>
                <a:srgbClr val="FFFFFF"/>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g7a71133d84_1_0"/>
          <p:cNvSpPr txBox="1">
            <a:spLocks noGrp="1"/>
          </p:cNvSpPr>
          <p:nvPr>
            <p:ph type="title"/>
          </p:nvPr>
        </p:nvSpPr>
        <p:spPr>
          <a:xfrm>
            <a:off x="0" y="492325"/>
            <a:ext cx="9144000" cy="6867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Pros </a:t>
            </a:r>
            <a:endParaRPr/>
          </a:p>
        </p:txBody>
      </p:sp>
      <p:sp>
        <p:nvSpPr>
          <p:cNvPr id="514" name="Google Shape;514;g7a71133d84_1_0"/>
          <p:cNvSpPr txBox="1">
            <a:spLocks noGrp="1"/>
          </p:cNvSpPr>
          <p:nvPr>
            <p:ph type="body" idx="1"/>
          </p:nvPr>
        </p:nvSpPr>
        <p:spPr>
          <a:xfrm>
            <a:off x="0" y="1231975"/>
            <a:ext cx="9144000" cy="38598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800" b="1"/>
              <a:t>Product Expansion</a:t>
            </a:r>
            <a:endParaRPr sz="1800" b="1"/>
          </a:p>
          <a:p>
            <a:pPr marL="457200" lvl="0" indent="-342900" algn="l" rtl="0">
              <a:spcBef>
                <a:spcPts val="1600"/>
              </a:spcBef>
              <a:spcAft>
                <a:spcPts val="0"/>
              </a:spcAft>
              <a:buSzPts val="1800"/>
              <a:buAutoNum type="arabicPeriod"/>
            </a:pPr>
            <a:r>
              <a:rPr lang="en-US" sz="1800"/>
              <a:t>Appeal to a wider range of customers</a:t>
            </a:r>
            <a:endParaRPr sz="1800"/>
          </a:p>
          <a:p>
            <a:pPr marL="457200" lvl="0" indent="-342900" algn="l" rtl="0">
              <a:spcBef>
                <a:spcPts val="0"/>
              </a:spcBef>
              <a:spcAft>
                <a:spcPts val="0"/>
              </a:spcAft>
              <a:buSzPts val="1800"/>
              <a:buAutoNum type="arabicPeriod"/>
            </a:pPr>
            <a:r>
              <a:rPr lang="en-US" sz="1800"/>
              <a:t>Seasonal products to generate buzz</a:t>
            </a:r>
            <a:endParaRPr sz="1800"/>
          </a:p>
          <a:p>
            <a:pPr marL="457200" lvl="0" indent="-342900" algn="l" rtl="0">
              <a:spcBef>
                <a:spcPts val="0"/>
              </a:spcBef>
              <a:spcAft>
                <a:spcPts val="0"/>
              </a:spcAft>
              <a:buSzPts val="1800"/>
              <a:buAutoNum type="arabicPeriod"/>
            </a:pPr>
            <a:r>
              <a:rPr lang="en-US" sz="1800">
                <a:highlight>
                  <a:srgbClr val="FFFF00"/>
                </a:highlight>
              </a:rPr>
              <a:t>Utilize natural ingredients</a:t>
            </a:r>
            <a:endParaRPr sz="1800">
              <a:highlight>
                <a:srgbClr val="FFFF00"/>
              </a:highlight>
            </a:endParaRPr>
          </a:p>
          <a:p>
            <a:pPr marL="457200" lvl="0" indent="-342900" algn="l" rtl="0">
              <a:spcBef>
                <a:spcPts val="0"/>
              </a:spcBef>
              <a:spcAft>
                <a:spcPts val="0"/>
              </a:spcAft>
              <a:buSzPts val="1800"/>
              <a:buAutoNum type="arabicPeriod"/>
            </a:pPr>
            <a:r>
              <a:rPr lang="en-US" sz="1800"/>
              <a:t>Introduce coffee flavors</a:t>
            </a:r>
            <a:endParaRPr sz="1800"/>
          </a:p>
          <a:p>
            <a:pPr marL="457200" lvl="0" indent="-342900" algn="l" rtl="0">
              <a:spcBef>
                <a:spcPts val="0"/>
              </a:spcBef>
              <a:spcAft>
                <a:spcPts val="0"/>
              </a:spcAft>
              <a:buSzPts val="1800"/>
              <a:buAutoNum type="arabicPeriod"/>
            </a:pPr>
            <a:r>
              <a:rPr lang="en-US" sz="1800"/>
              <a:t>Premium priced </a:t>
            </a:r>
            <a:endParaRPr sz="1800"/>
          </a:p>
          <a:p>
            <a:pPr marL="457200" lvl="0" indent="-342900" algn="l" rtl="0">
              <a:spcBef>
                <a:spcPts val="0"/>
              </a:spcBef>
              <a:spcAft>
                <a:spcPts val="0"/>
              </a:spcAft>
              <a:buSzPts val="1800"/>
              <a:buAutoNum type="arabicPeriod"/>
            </a:pPr>
            <a:r>
              <a:rPr lang="en-US" sz="1800"/>
              <a:t>Alternative for a hot beverage</a:t>
            </a:r>
            <a:endParaRPr sz="1800"/>
          </a:p>
          <a:p>
            <a:pPr marL="457200" lvl="0" indent="-342900" algn="l" rtl="0">
              <a:spcBef>
                <a:spcPts val="0"/>
              </a:spcBef>
              <a:spcAft>
                <a:spcPts val="0"/>
              </a:spcAft>
              <a:buSzPts val="1800"/>
              <a:buAutoNum type="arabicPeriod"/>
            </a:pPr>
            <a:r>
              <a:rPr lang="en-US" sz="1800"/>
              <a:t>Healthier dairy based product</a:t>
            </a:r>
            <a:endParaRPr sz="1800"/>
          </a:p>
        </p:txBody>
      </p:sp>
      <p:sp>
        <p:nvSpPr>
          <p:cNvPr id="515" name="Google Shape;515;g7a71133d84_1_0"/>
          <p:cNvSpPr txBox="1"/>
          <p:nvPr/>
        </p:nvSpPr>
        <p:spPr>
          <a:xfrm>
            <a:off x="5001025" y="951700"/>
            <a:ext cx="7338300" cy="19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latin typeface="Lato"/>
                <a:ea typeface="Lato"/>
                <a:cs typeface="Lato"/>
                <a:sym typeface="Lato"/>
              </a:rPr>
              <a:t>Starbucks Ice- Cream</a:t>
            </a:r>
            <a:endParaRPr sz="1800" b="1">
              <a:latin typeface="Lato"/>
              <a:ea typeface="Lato"/>
              <a:cs typeface="Lato"/>
              <a:sym typeface="Lato"/>
            </a:endParaRPr>
          </a:p>
        </p:txBody>
      </p:sp>
      <p:pic>
        <p:nvPicPr>
          <p:cNvPr id="516" name="Google Shape;516;g7a71133d84_1_0"/>
          <p:cNvPicPr preferRelativeResize="0"/>
          <p:nvPr/>
        </p:nvPicPr>
        <p:blipFill>
          <a:blip r:embed="rId3">
            <a:alphaModFix/>
          </a:blip>
          <a:stretch>
            <a:fillRect/>
          </a:stretch>
        </p:blipFill>
        <p:spPr>
          <a:xfrm>
            <a:off x="5001024" y="1544775"/>
            <a:ext cx="3240197" cy="2404122"/>
          </a:xfrm>
          <a:prstGeom prst="rect">
            <a:avLst/>
          </a:prstGeom>
          <a:noFill/>
          <a:ln>
            <a:noFill/>
          </a:ln>
        </p:spPr>
      </p:pic>
      <p:pic>
        <p:nvPicPr>
          <p:cNvPr id="517" name="Google Shape;517;g7a71133d84_1_0"/>
          <p:cNvPicPr preferRelativeResize="0"/>
          <p:nvPr/>
        </p:nvPicPr>
        <p:blipFill>
          <a:blip r:embed="rId4">
            <a:alphaModFix/>
          </a:blip>
          <a:stretch>
            <a:fillRect/>
          </a:stretch>
        </p:blipFill>
        <p:spPr>
          <a:xfrm>
            <a:off x="5595295" y="3277600"/>
            <a:ext cx="367405" cy="364125"/>
          </a:xfrm>
          <a:prstGeom prst="rect">
            <a:avLst/>
          </a:prstGeom>
          <a:noFill/>
          <a:ln>
            <a:noFill/>
          </a:ln>
        </p:spPr>
      </p:pic>
      <p:pic>
        <p:nvPicPr>
          <p:cNvPr id="518" name="Google Shape;518;g7a71133d84_1_0"/>
          <p:cNvPicPr preferRelativeResize="0"/>
          <p:nvPr/>
        </p:nvPicPr>
        <p:blipFill>
          <a:blip r:embed="rId4">
            <a:alphaModFix/>
          </a:blip>
          <a:stretch>
            <a:fillRect/>
          </a:stretch>
        </p:blipFill>
        <p:spPr>
          <a:xfrm>
            <a:off x="6346675" y="3147476"/>
            <a:ext cx="367400" cy="364124"/>
          </a:xfrm>
          <a:prstGeom prst="rect">
            <a:avLst/>
          </a:prstGeom>
          <a:noFill/>
          <a:ln>
            <a:noFill/>
          </a:ln>
        </p:spPr>
      </p:pic>
      <p:pic>
        <p:nvPicPr>
          <p:cNvPr id="519" name="Google Shape;519;g7a71133d84_1_0"/>
          <p:cNvPicPr preferRelativeResize="0"/>
          <p:nvPr/>
        </p:nvPicPr>
        <p:blipFill>
          <a:blip r:embed="rId4">
            <a:alphaModFix/>
          </a:blip>
          <a:stretch>
            <a:fillRect/>
          </a:stretch>
        </p:blipFill>
        <p:spPr>
          <a:xfrm>
            <a:off x="7005150" y="3017913"/>
            <a:ext cx="628875" cy="6232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g7a71133d84_1_10"/>
          <p:cNvSpPr txBox="1">
            <a:spLocks noGrp="1"/>
          </p:cNvSpPr>
          <p:nvPr>
            <p:ph type="title"/>
          </p:nvPr>
        </p:nvSpPr>
        <p:spPr>
          <a:xfrm>
            <a:off x="0" y="543950"/>
            <a:ext cx="9144000" cy="6234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Cons</a:t>
            </a:r>
            <a:endParaRPr/>
          </a:p>
        </p:txBody>
      </p:sp>
      <p:sp>
        <p:nvSpPr>
          <p:cNvPr id="525" name="Google Shape;525;g7a71133d84_1_10"/>
          <p:cNvSpPr txBox="1">
            <a:spLocks noGrp="1"/>
          </p:cNvSpPr>
          <p:nvPr>
            <p:ph type="body" idx="1"/>
          </p:nvPr>
        </p:nvSpPr>
        <p:spPr>
          <a:xfrm>
            <a:off x="0" y="1282625"/>
            <a:ext cx="9144000" cy="38610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800" b="1"/>
              <a:t>Product Expansion</a:t>
            </a:r>
            <a:endParaRPr sz="1800" b="1"/>
          </a:p>
          <a:p>
            <a:pPr marL="457200" lvl="0" indent="-342900" algn="l" rtl="0">
              <a:spcBef>
                <a:spcPts val="1600"/>
              </a:spcBef>
              <a:spcAft>
                <a:spcPts val="0"/>
              </a:spcAft>
              <a:buSzPts val="1800"/>
              <a:buAutoNum type="arabicPeriod"/>
            </a:pPr>
            <a:r>
              <a:rPr lang="en-US" sz="1800"/>
              <a:t>Additional staff training</a:t>
            </a:r>
            <a:endParaRPr sz="1800"/>
          </a:p>
          <a:p>
            <a:pPr marL="457200" lvl="0" indent="-342900" algn="l" rtl="0">
              <a:spcBef>
                <a:spcPts val="0"/>
              </a:spcBef>
              <a:spcAft>
                <a:spcPts val="0"/>
              </a:spcAft>
              <a:buSzPts val="1800"/>
              <a:buAutoNum type="arabicPeriod"/>
            </a:pPr>
            <a:r>
              <a:rPr lang="en-US" sz="1800"/>
              <a:t>Distribution channels </a:t>
            </a:r>
            <a:endParaRPr sz="1800"/>
          </a:p>
          <a:p>
            <a:pPr marL="457200" lvl="0" indent="-342900" algn="l" rtl="0">
              <a:spcBef>
                <a:spcPts val="0"/>
              </a:spcBef>
              <a:spcAft>
                <a:spcPts val="0"/>
              </a:spcAft>
              <a:buSzPts val="1800"/>
              <a:buAutoNum type="arabicPeriod"/>
            </a:pPr>
            <a:r>
              <a:rPr lang="en-US" sz="1800"/>
              <a:t>Customer approval/ likeness</a:t>
            </a:r>
            <a:endParaRPr sz="1800"/>
          </a:p>
          <a:p>
            <a:pPr marL="457200" lvl="0" indent="-342900" algn="l" rtl="0">
              <a:spcBef>
                <a:spcPts val="0"/>
              </a:spcBef>
              <a:spcAft>
                <a:spcPts val="0"/>
              </a:spcAft>
              <a:buSzPts val="1800"/>
              <a:buAutoNum type="arabicPeriod"/>
            </a:pPr>
            <a:r>
              <a:rPr lang="en-US" sz="1800">
                <a:highlight>
                  <a:srgbClr val="FFFF00"/>
                </a:highlight>
              </a:rPr>
              <a:t>Offered is select regions of the U.S.</a:t>
            </a:r>
            <a:endParaRPr sz="1800">
              <a:highlight>
                <a:srgbClr val="FFFF00"/>
              </a:highlight>
            </a:endParaRPr>
          </a:p>
          <a:p>
            <a:pPr marL="457200" lvl="0" indent="-342900" algn="l" rtl="0">
              <a:spcBef>
                <a:spcPts val="0"/>
              </a:spcBef>
              <a:spcAft>
                <a:spcPts val="0"/>
              </a:spcAft>
              <a:buSzPts val="1800"/>
              <a:buAutoNum type="arabicPeriod"/>
            </a:pPr>
            <a:r>
              <a:rPr lang="en-US" sz="1800"/>
              <a:t>Competing in a new industry</a:t>
            </a:r>
            <a:endParaRPr sz="1800"/>
          </a:p>
          <a:p>
            <a:pPr marL="457200" lvl="0" indent="-342900" algn="l" rtl="0">
              <a:spcBef>
                <a:spcPts val="0"/>
              </a:spcBef>
              <a:spcAft>
                <a:spcPts val="0"/>
              </a:spcAft>
              <a:buSzPts val="1800"/>
              <a:buAutoNum type="arabicPeriod"/>
            </a:pPr>
            <a:r>
              <a:rPr lang="en-US" sz="1800"/>
              <a:t>Maintenance and additional expenses</a:t>
            </a:r>
            <a:endParaRPr sz="1800"/>
          </a:p>
          <a:p>
            <a:pPr marL="457200" lvl="0" indent="-342900" algn="l" rtl="0">
              <a:spcBef>
                <a:spcPts val="0"/>
              </a:spcBef>
              <a:spcAft>
                <a:spcPts val="0"/>
              </a:spcAft>
              <a:buSzPts val="1800"/>
              <a:buAutoNum type="arabicPeriod"/>
            </a:pPr>
            <a:r>
              <a:rPr lang="en-US" sz="1800"/>
              <a:t>Initial marketing and product awareness</a:t>
            </a:r>
            <a:endParaRPr sz="1800"/>
          </a:p>
          <a:p>
            <a:pPr marL="0" lvl="0" indent="0" algn="l" rtl="0">
              <a:spcBef>
                <a:spcPts val="1600"/>
              </a:spcBef>
              <a:spcAft>
                <a:spcPts val="0"/>
              </a:spcAft>
              <a:buNone/>
            </a:pPr>
            <a:r>
              <a:rPr lang="en-US" sz="1800"/>
              <a:t> </a:t>
            </a:r>
            <a:endParaRPr sz="1800"/>
          </a:p>
          <a:p>
            <a:pPr marL="45720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526" name="Google Shape;526;g7a71133d84_1_10"/>
          <p:cNvPicPr preferRelativeResize="0"/>
          <p:nvPr/>
        </p:nvPicPr>
        <p:blipFill>
          <a:blip r:embed="rId3">
            <a:alphaModFix/>
          </a:blip>
          <a:stretch>
            <a:fillRect/>
          </a:stretch>
        </p:blipFill>
        <p:spPr>
          <a:xfrm>
            <a:off x="4962099" y="1551525"/>
            <a:ext cx="3240197" cy="2404122"/>
          </a:xfrm>
          <a:prstGeom prst="rect">
            <a:avLst/>
          </a:prstGeom>
          <a:noFill/>
          <a:ln>
            <a:noFill/>
          </a:ln>
        </p:spPr>
      </p:pic>
      <p:sp>
        <p:nvSpPr>
          <p:cNvPr id="527" name="Google Shape;527;g7a71133d84_1_10"/>
          <p:cNvSpPr txBox="1"/>
          <p:nvPr/>
        </p:nvSpPr>
        <p:spPr>
          <a:xfrm>
            <a:off x="4962100" y="1085450"/>
            <a:ext cx="7338300" cy="85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latin typeface="Lato"/>
                <a:ea typeface="Lato"/>
                <a:cs typeface="Lato"/>
                <a:sym typeface="Lato"/>
              </a:rPr>
              <a:t>Starbucks Ice- Cream</a:t>
            </a:r>
            <a:endParaRPr sz="1800" b="1">
              <a:latin typeface="Lato"/>
              <a:ea typeface="Lato"/>
              <a:cs typeface="Lato"/>
              <a:sym typeface="Lato"/>
            </a:endParaRPr>
          </a:p>
        </p:txBody>
      </p:sp>
      <p:pic>
        <p:nvPicPr>
          <p:cNvPr id="528" name="Google Shape;528;g7a71133d84_1_10"/>
          <p:cNvPicPr preferRelativeResize="0"/>
          <p:nvPr/>
        </p:nvPicPr>
        <p:blipFill>
          <a:blip r:embed="rId4">
            <a:alphaModFix/>
          </a:blip>
          <a:stretch>
            <a:fillRect/>
          </a:stretch>
        </p:blipFill>
        <p:spPr>
          <a:xfrm>
            <a:off x="5556420" y="3303500"/>
            <a:ext cx="367405" cy="364125"/>
          </a:xfrm>
          <a:prstGeom prst="rect">
            <a:avLst/>
          </a:prstGeom>
          <a:noFill/>
          <a:ln>
            <a:noFill/>
          </a:ln>
        </p:spPr>
      </p:pic>
      <p:pic>
        <p:nvPicPr>
          <p:cNvPr id="529" name="Google Shape;529;g7a71133d84_1_10"/>
          <p:cNvPicPr preferRelativeResize="0"/>
          <p:nvPr/>
        </p:nvPicPr>
        <p:blipFill>
          <a:blip r:embed="rId4">
            <a:alphaModFix/>
          </a:blip>
          <a:stretch>
            <a:fillRect/>
          </a:stretch>
        </p:blipFill>
        <p:spPr>
          <a:xfrm>
            <a:off x="6346675" y="3134551"/>
            <a:ext cx="367400" cy="364124"/>
          </a:xfrm>
          <a:prstGeom prst="rect">
            <a:avLst/>
          </a:prstGeom>
          <a:noFill/>
          <a:ln>
            <a:noFill/>
          </a:ln>
        </p:spPr>
      </p:pic>
      <p:pic>
        <p:nvPicPr>
          <p:cNvPr id="530" name="Google Shape;530;g7a71133d84_1_10"/>
          <p:cNvPicPr preferRelativeResize="0"/>
          <p:nvPr/>
        </p:nvPicPr>
        <p:blipFill>
          <a:blip r:embed="rId4">
            <a:alphaModFix/>
          </a:blip>
          <a:stretch>
            <a:fillRect/>
          </a:stretch>
        </p:blipFill>
        <p:spPr>
          <a:xfrm>
            <a:off x="6979225" y="3004975"/>
            <a:ext cx="628875" cy="62325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g7a71133d84_1_20"/>
          <p:cNvSpPr txBox="1">
            <a:spLocks noGrp="1"/>
          </p:cNvSpPr>
          <p:nvPr>
            <p:ph type="title"/>
          </p:nvPr>
        </p:nvSpPr>
        <p:spPr>
          <a:xfrm>
            <a:off x="0" y="473700"/>
            <a:ext cx="9144000" cy="6546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Pros</a:t>
            </a:r>
            <a:endParaRPr/>
          </a:p>
        </p:txBody>
      </p:sp>
      <p:sp>
        <p:nvSpPr>
          <p:cNvPr id="536" name="Google Shape;536;g7a71133d84_1_20"/>
          <p:cNvSpPr txBox="1">
            <a:spLocks noGrp="1"/>
          </p:cNvSpPr>
          <p:nvPr>
            <p:ph type="body" idx="1"/>
          </p:nvPr>
        </p:nvSpPr>
        <p:spPr>
          <a:xfrm>
            <a:off x="0" y="1367650"/>
            <a:ext cx="9144000" cy="37758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800" b="1"/>
              <a:t>Acquisition of Baskin Robbins</a:t>
            </a:r>
            <a:endParaRPr sz="1800" b="1"/>
          </a:p>
          <a:p>
            <a:pPr marL="457200" lvl="0" indent="-342900" algn="l" rtl="0">
              <a:spcBef>
                <a:spcPts val="1600"/>
              </a:spcBef>
              <a:spcAft>
                <a:spcPts val="0"/>
              </a:spcAft>
              <a:buSzPts val="1800"/>
              <a:buAutoNum type="arabicPeriod"/>
            </a:pPr>
            <a:r>
              <a:rPr lang="en-US" sz="1800"/>
              <a:t>Facilities are constructed</a:t>
            </a:r>
            <a:endParaRPr sz="1800"/>
          </a:p>
          <a:p>
            <a:pPr marL="457200" lvl="0" indent="-342900" algn="l" rtl="0">
              <a:spcBef>
                <a:spcPts val="0"/>
              </a:spcBef>
              <a:spcAft>
                <a:spcPts val="0"/>
              </a:spcAft>
              <a:buSzPts val="1800"/>
              <a:buAutoNum type="arabicPeriod"/>
            </a:pPr>
            <a:r>
              <a:rPr lang="en-US" sz="1800"/>
              <a:t>Product recognition is established</a:t>
            </a:r>
            <a:endParaRPr sz="1800"/>
          </a:p>
          <a:p>
            <a:pPr marL="457200" lvl="0" indent="-342900" algn="l" rtl="0">
              <a:spcBef>
                <a:spcPts val="0"/>
              </a:spcBef>
              <a:spcAft>
                <a:spcPts val="0"/>
              </a:spcAft>
              <a:buSzPts val="1800"/>
              <a:buAutoNum type="arabicPeriod"/>
            </a:pPr>
            <a:r>
              <a:rPr lang="en-US" sz="1800"/>
              <a:t>Baskin Robbins is in the declining stage</a:t>
            </a:r>
            <a:endParaRPr sz="1800"/>
          </a:p>
          <a:p>
            <a:pPr marL="457200" lvl="0" indent="-342900" algn="l" rtl="0">
              <a:spcBef>
                <a:spcPts val="0"/>
              </a:spcBef>
              <a:spcAft>
                <a:spcPts val="0"/>
              </a:spcAft>
              <a:buSzPts val="1800"/>
              <a:buAutoNum type="arabicPeriod"/>
            </a:pPr>
            <a:r>
              <a:rPr lang="en-US" sz="1800"/>
              <a:t>Purchase over 2K location at a discount rate</a:t>
            </a:r>
            <a:endParaRPr sz="1800"/>
          </a:p>
          <a:p>
            <a:pPr marL="457200" lvl="0" indent="-342900" algn="l" rtl="0">
              <a:spcBef>
                <a:spcPts val="0"/>
              </a:spcBef>
              <a:spcAft>
                <a:spcPts val="0"/>
              </a:spcAft>
              <a:buSzPts val="1800"/>
              <a:buAutoNum type="arabicPeriod"/>
            </a:pPr>
            <a:r>
              <a:rPr lang="en-US" sz="1800"/>
              <a:t>Facilities are equipped for new product ideas</a:t>
            </a:r>
            <a:endParaRPr sz="1800"/>
          </a:p>
          <a:p>
            <a:pPr marL="457200" lvl="0" indent="-342900" algn="l" rtl="0">
              <a:spcBef>
                <a:spcPts val="0"/>
              </a:spcBef>
              <a:spcAft>
                <a:spcPts val="0"/>
              </a:spcAft>
              <a:buSzPts val="1800"/>
              <a:buAutoNum type="arabicPeriod"/>
            </a:pPr>
            <a:r>
              <a:rPr lang="en-US" sz="1800">
                <a:highlight>
                  <a:srgbClr val="FFFF00"/>
                </a:highlight>
              </a:rPr>
              <a:t>Starbucks ice-cream to replace BR inside B&amp;M grocery</a:t>
            </a:r>
            <a:endParaRPr sz="1800">
              <a:highlight>
                <a:srgbClr val="FFFF00"/>
              </a:highlight>
            </a:endParaRPr>
          </a:p>
          <a:p>
            <a:pPr marL="457200" lvl="0" indent="-342900" algn="l" rtl="0">
              <a:spcBef>
                <a:spcPts val="0"/>
              </a:spcBef>
              <a:spcAft>
                <a:spcPts val="0"/>
              </a:spcAft>
              <a:buSzPts val="1800"/>
              <a:buAutoNum type="arabicPeriod"/>
            </a:pPr>
            <a:r>
              <a:rPr lang="en-US" sz="1800"/>
              <a:t>Eliminate snack shops during winter seasons</a:t>
            </a:r>
            <a:endParaRPr sz="1800"/>
          </a:p>
          <a:p>
            <a:pPr marL="0" lvl="0" indent="0" algn="l" rtl="0">
              <a:spcBef>
                <a:spcPts val="1600"/>
              </a:spcBef>
              <a:spcAft>
                <a:spcPts val="1600"/>
              </a:spcAft>
              <a:buNone/>
            </a:pPr>
            <a:endParaRPr/>
          </a:p>
        </p:txBody>
      </p:sp>
      <p:pic>
        <p:nvPicPr>
          <p:cNvPr id="537" name="Google Shape;537;g7a71133d84_1_20"/>
          <p:cNvPicPr preferRelativeResize="0"/>
          <p:nvPr/>
        </p:nvPicPr>
        <p:blipFill>
          <a:blip r:embed="rId3">
            <a:alphaModFix/>
          </a:blip>
          <a:stretch>
            <a:fillRect/>
          </a:stretch>
        </p:blipFill>
        <p:spPr>
          <a:xfrm>
            <a:off x="6721250" y="2078875"/>
            <a:ext cx="1878599" cy="1878601"/>
          </a:xfrm>
          <a:prstGeom prst="rect">
            <a:avLst/>
          </a:prstGeom>
          <a:noFill/>
          <a:ln>
            <a:noFill/>
          </a:ln>
        </p:spPr>
      </p:pic>
      <p:pic>
        <p:nvPicPr>
          <p:cNvPr id="538" name="Google Shape;538;g7a71133d84_1_20"/>
          <p:cNvPicPr preferRelativeResize="0"/>
          <p:nvPr/>
        </p:nvPicPr>
        <p:blipFill>
          <a:blip r:embed="rId4">
            <a:alphaModFix/>
          </a:blip>
          <a:stretch>
            <a:fillRect/>
          </a:stretch>
        </p:blipFill>
        <p:spPr>
          <a:xfrm>
            <a:off x="5383800" y="843600"/>
            <a:ext cx="2133600" cy="21145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g7a71133d84_1_27"/>
          <p:cNvSpPr txBox="1">
            <a:spLocks noGrp="1"/>
          </p:cNvSpPr>
          <p:nvPr>
            <p:ph type="title"/>
          </p:nvPr>
        </p:nvSpPr>
        <p:spPr>
          <a:xfrm>
            <a:off x="0" y="518225"/>
            <a:ext cx="9144000" cy="640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Cons</a:t>
            </a:r>
            <a:endParaRPr/>
          </a:p>
        </p:txBody>
      </p:sp>
      <p:sp>
        <p:nvSpPr>
          <p:cNvPr id="544" name="Google Shape;544;g7a71133d84_1_27"/>
          <p:cNvSpPr txBox="1">
            <a:spLocks noGrp="1"/>
          </p:cNvSpPr>
          <p:nvPr>
            <p:ph type="body" idx="1"/>
          </p:nvPr>
        </p:nvSpPr>
        <p:spPr>
          <a:xfrm>
            <a:off x="0" y="1360400"/>
            <a:ext cx="9144000" cy="37830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800"/>
              <a:t>Acquisition of Baskin Robbins</a:t>
            </a:r>
            <a:endParaRPr sz="1800"/>
          </a:p>
          <a:p>
            <a:pPr marL="457200" lvl="0" indent="-342900" algn="l" rtl="0">
              <a:spcBef>
                <a:spcPts val="1600"/>
              </a:spcBef>
              <a:spcAft>
                <a:spcPts val="0"/>
              </a:spcAft>
              <a:buSzPts val="1800"/>
              <a:buAutoNum type="arabicPeriod"/>
            </a:pPr>
            <a:r>
              <a:rPr lang="en-US" sz="1800">
                <a:highlight>
                  <a:srgbClr val="FFFF00"/>
                </a:highlight>
              </a:rPr>
              <a:t>Overcrowding Starbucks current market</a:t>
            </a:r>
            <a:endParaRPr sz="1800">
              <a:highlight>
                <a:srgbClr val="FFFF00"/>
              </a:highlight>
            </a:endParaRPr>
          </a:p>
          <a:p>
            <a:pPr marL="457200" lvl="0" indent="-342900" algn="l" rtl="0">
              <a:spcBef>
                <a:spcPts val="0"/>
              </a:spcBef>
              <a:spcAft>
                <a:spcPts val="0"/>
              </a:spcAft>
              <a:buSzPts val="1800"/>
              <a:buAutoNum type="arabicPeriod"/>
            </a:pPr>
            <a:r>
              <a:rPr lang="en-US" sz="1800"/>
              <a:t>B&amp;M location would be seasonal</a:t>
            </a:r>
            <a:endParaRPr sz="1800"/>
          </a:p>
          <a:p>
            <a:pPr marL="457200" lvl="0" indent="-342900" algn="l" rtl="0">
              <a:spcBef>
                <a:spcPts val="0"/>
              </a:spcBef>
              <a:spcAft>
                <a:spcPts val="0"/>
              </a:spcAft>
              <a:buSzPts val="1800"/>
              <a:buAutoNum type="arabicPeriod"/>
            </a:pPr>
            <a:r>
              <a:rPr lang="en-US" sz="1800"/>
              <a:t>Incorporating new equipment </a:t>
            </a:r>
            <a:endParaRPr sz="1800"/>
          </a:p>
          <a:p>
            <a:pPr marL="457200" lvl="0" indent="-342900" algn="l" rtl="0">
              <a:spcBef>
                <a:spcPts val="0"/>
              </a:spcBef>
              <a:spcAft>
                <a:spcPts val="0"/>
              </a:spcAft>
              <a:buSzPts val="1800"/>
              <a:buAutoNum type="arabicPeriod"/>
            </a:pPr>
            <a:r>
              <a:rPr lang="en-US" sz="1800"/>
              <a:t>Developing and training staff on new equipment</a:t>
            </a:r>
            <a:endParaRPr sz="1800"/>
          </a:p>
          <a:p>
            <a:pPr marL="457200" lvl="0" indent="-342900" algn="l" rtl="0">
              <a:spcBef>
                <a:spcPts val="0"/>
              </a:spcBef>
              <a:spcAft>
                <a:spcPts val="0"/>
              </a:spcAft>
              <a:buSzPts val="1800"/>
              <a:buAutoNum type="arabicPeriod"/>
            </a:pPr>
            <a:r>
              <a:rPr lang="en-US" sz="1800"/>
              <a:t>Risk losing customer loyalty </a:t>
            </a:r>
            <a:endParaRPr sz="1800"/>
          </a:p>
          <a:p>
            <a:pPr marL="457200" lvl="0" indent="-342900" algn="l" rtl="0">
              <a:spcBef>
                <a:spcPts val="0"/>
              </a:spcBef>
              <a:spcAft>
                <a:spcPts val="0"/>
              </a:spcAft>
              <a:buSzPts val="1800"/>
              <a:buAutoNum type="arabicPeriod"/>
            </a:pPr>
            <a:r>
              <a:rPr lang="en-US" sz="1800"/>
              <a:t>Entering as a new competitor in an unfamiliar market</a:t>
            </a:r>
            <a:endParaRPr sz="1800"/>
          </a:p>
          <a:p>
            <a:pPr marL="457200" lvl="0" indent="-342900" algn="l" rtl="0">
              <a:spcBef>
                <a:spcPts val="0"/>
              </a:spcBef>
              <a:spcAft>
                <a:spcPts val="0"/>
              </a:spcAft>
              <a:buSzPts val="1800"/>
              <a:buAutoNum type="arabicPeriod"/>
            </a:pPr>
            <a:r>
              <a:rPr lang="en-US" sz="1800"/>
              <a:t>Eliminating the unhealthy snacks myth </a:t>
            </a:r>
            <a:endParaRPr sz="1800"/>
          </a:p>
        </p:txBody>
      </p:sp>
      <p:pic>
        <p:nvPicPr>
          <p:cNvPr id="545" name="Google Shape;545;g7a71133d84_1_27"/>
          <p:cNvPicPr preferRelativeResize="0"/>
          <p:nvPr/>
        </p:nvPicPr>
        <p:blipFill>
          <a:blip r:embed="rId3">
            <a:alphaModFix/>
          </a:blip>
          <a:stretch>
            <a:fillRect/>
          </a:stretch>
        </p:blipFill>
        <p:spPr>
          <a:xfrm>
            <a:off x="6721250" y="1998050"/>
            <a:ext cx="1878599" cy="1878601"/>
          </a:xfrm>
          <a:prstGeom prst="rect">
            <a:avLst/>
          </a:prstGeom>
          <a:noFill/>
          <a:ln>
            <a:noFill/>
          </a:ln>
        </p:spPr>
      </p:pic>
      <p:pic>
        <p:nvPicPr>
          <p:cNvPr id="546" name="Google Shape;546;g7a71133d84_1_27"/>
          <p:cNvPicPr preferRelativeResize="0"/>
          <p:nvPr/>
        </p:nvPicPr>
        <p:blipFill>
          <a:blip r:embed="rId4">
            <a:alphaModFix/>
          </a:blip>
          <a:stretch>
            <a:fillRect/>
          </a:stretch>
        </p:blipFill>
        <p:spPr>
          <a:xfrm>
            <a:off x="5539325" y="623350"/>
            <a:ext cx="2133600" cy="211455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g7a71133d84_1_34"/>
          <p:cNvSpPr txBox="1">
            <a:spLocks noGrp="1"/>
          </p:cNvSpPr>
          <p:nvPr>
            <p:ph type="title"/>
          </p:nvPr>
        </p:nvSpPr>
        <p:spPr>
          <a:xfrm>
            <a:off x="0" y="518225"/>
            <a:ext cx="9144000" cy="6750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Pros</a:t>
            </a:r>
            <a:endParaRPr/>
          </a:p>
          <a:p>
            <a:pPr marL="0" lvl="0" indent="0" algn="l" rtl="0">
              <a:spcBef>
                <a:spcPts val="0"/>
              </a:spcBef>
              <a:spcAft>
                <a:spcPts val="0"/>
              </a:spcAft>
              <a:buNone/>
            </a:pPr>
            <a:endParaRPr/>
          </a:p>
        </p:txBody>
      </p:sp>
      <p:sp>
        <p:nvSpPr>
          <p:cNvPr id="552" name="Google Shape;552;g7a71133d84_1_34"/>
          <p:cNvSpPr txBox="1">
            <a:spLocks noGrp="1"/>
          </p:cNvSpPr>
          <p:nvPr>
            <p:ph type="body" idx="1"/>
          </p:nvPr>
        </p:nvSpPr>
        <p:spPr>
          <a:xfrm>
            <a:off x="0" y="1308600"/>
            <a:ext cx="9144000" cy="38349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800" b="1"/>
              <a:t>Merge with Lavazza Coffee</a:t>
            </a:r>
            <a:endParaRPr sz="1800" b="1"/>
          </a:p>
          <a:p>
            <a:pPr marL="457200" lvl="0" indent="-342900" algn="l" rtl="0">
              <a:spcBef>
                <a:spcPts val="1600"/>
              </a:spcBef>
              <a:spcAft>
                <a:spcPts val="0"/>
              </a:spcAft>
              <a:buSzPts val="1800"/>
              <a:buAutoNum type="arabicPeriod"/>
            </a:pPr>
            <a:r>
              <a:rPr lang="en-US" sz="1800"/>
              <a:t>Well established reputation within our target market</a:t>
            </a:r>
            <a:endParaRPr sz="1800"/>
          </a:p>
          <a:p>
            <a:pPr marL="457200" lvl="0" indent="-342900" algn="l" rtl="0">
              <a:spcBef>
                <a:spcPts val="0"/>
              </a:spcBef>
              <a:spcAft>
                <a:spcPts val="0"/>
              </a:spcAft>
              <a:buSzPts val="1800"/>
              <a:buAutoNum type="arabicPeriod"/>
            </a:pPr>
            <a:r>
              <a:rPr lang="en-US" sz="1800">
                <a:highlight>
                  <a:srgbClr val="FFFF00"/>
                </a:highlight>
              </a:rPr>
              <a:t>Increase opportunities in CAP and EMEA</a:t>
            </a:r>
            <a:endParaRPr sz="1800">
              <a:highlight>
                <a:srgbClr val="FFFF00"/>
              </a:highlight>
            </a:endParaRPr>
          </a:p>
          <a:p>
            <a:pPr marL="457200" lvl="0" indent="-342900" algn="l" rtl="0">
              <a:spcBef>
                <a:spcPts val="0"/>
              </a:spcBef>
              <a:spcAft>
                <a:spcPts val="0"/>
              </a:spcAft>
              <a:buSzPts val="1800"/>
              <a:buAutoNum type="arabicPeriod"/>
            </a:pPr>
            <a:r>
              <a:rPr lang="en-US" sz="1800"/>
              <a:t>Experience an increase of market potential by 10 fold</a:t>
            </a:r>
            <a:endParaRPr sz="1800"/>
          </a:p>
          <a:p>
            <a:pPr marL="457200" lvl="0" indent="-342900" algn="l" rtl="0">
              <a:spcBef>
                <a:spcPts val="0"/>
              </a:spcBef>
              <a:spcAft>
                <a:spcPts val="0"/>
              </a:spcAft>
              <a:buSzPts val="1800"/>
              <a:buAutoNum type="arabicPeriod"/>
            </a:pPr>
            <a:r>
              <a:rPr lang="en-US" sz="1800"/>
              <a:t>Focus on natural ingredients/ Health focused alternatives</a:t>
            </a:r>
            <a:endParaRPr/>
          </a:p>
        </p:txBody>
      </p:sp>
      <p:pic>
        <p:nvPicPr>
          <p:cNvPr id="553" name="Google Shape;553;g7a71133d84_1_34"/>
          <p:cNvPicPr preferRelativeResize="0"/>
          <p:nvPr/>
        </p:nvPicPr>
        <p:blipFill>
          <a:blip r:embed="rId3">
            <a:alphaModFix/>
          </a:blip>
          <a:stretch>
            <a:fillRect/>
          </a:stretch>
        </p:blipFill>
        <p:spPr>
          <a:xfrm>
            <a:off x="0" y="3201100"/>
            <a:ext cx="1979250" cy="1942400"/>
          </a:xfrm>
          <a:prstGeom prst="rect">
            <a:avLst/>
          </a:prstGeom>
          <a:noFill/>
          <a:ln>
            <a:noFill/>
          </a:ln>
        </p:spPr>
      </p:pic>
      <p:pic>
        <p:nvPicPr>
          <p:cNvPr id="554" name="Google Shape;554;g7a71133d84_1_34"/>
          <p:cNvPicPr preferRelativeResize="0"/>
          <p:nvPr/>
        </p:nvPicPr>
        <p:blipFill>
          <a:blip r:embed="rId4">
            <a:alphaModFix/>
          </a:blip>
          <a:stretch>
            <a:fillRect/>
          </a:stretch>
        </p:blipFill>
        <p:spPr>
          <a:xfrm>
            <a:off x="1979250" y="3201100"/>
            <a:ext cx="3333750" cy="1942400"/>
          </a:xfrm>
          <a:prstGeom prst="rect">
            <a:avLst/>
          </a:prstGeom>
          <a:noFill/>
          <a:ln>
            <a:noFill/>
          </a:ln>
        </p:spPr>
      </p:pic>
      <p:pic>
        <p:nvPicPr>
          <p:cNvPr id="555" name="Google Shape;555;g7a71133d84_1_34"/>
          <p:cNvPicPr preferRelativeResize="0"/>
          <p:nvPr/>
        </p:nvPicPr>
        <p:blipFill>
          <a:blip r:embed="rId5">
            <a:alphaModFix/>
          </a:blip>
          <a:stretch>
            <a:fillRect/>
          </a:stretch>
        </p:blipFill>
        <p:spPr>
          <a:xfrm>
            <a:off x="5313000" y="3201100"/>
            <a:ext cx="3830999" cy="1942402"/>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g7a71133d84_1_39"/>
          <p:cNvSpPr txBox="1">
            <a:spLocks noGrp="1"/>
          </p:cNvSpPr>
          <p:nvPr>
            <p:ph type="title"/>
          </p:nvPr>
        </p:nvSpPr>
        <p:spPr>
          <a:xfrm>
            <a:off x="0" y="505275"/>
            <a:ext cx="9144000" cy="7008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Cons</a:t>
            </a:r>
            <a:endParaRPr/>
          </a:p>
        </p:txBody>
      </p:sp>
      <p:sp>
        <p:nvSpPr>
          <p:cNvPr id="561" name="Google Shape;561;g7a71133d84_1_39"/>
          <p:cNvSpPr txBox="1">
            <a:spLocks noGrp="1"/>
          </p:cNvSpPr>
          <p:nvPr>
            <p:ph type="body" idx="1"/>
          </p:nvPr>
        </p:nvSpPr>
        <p:spPr>
          <a:xfrm>
            <a:off x="0" y="1308550"/>
            <a:ext cx="9144000" cy="38349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800" b="1"/>
              <a:t>Merge with Lavazza Coffee</a:t>
            </a:r>
            <a:endParaRPr sz="1800" b="1"/>
          </a:p>
          <a:p>
            <a:pPr marL="457200" lvl="0" indent="-342900" algn="l" rtl="0">
              <a:spcBef>
                <a:spcPts val="1600"/>
              </a:spcBef>
              <a:spcAft>
                <a:spcPts val="0"/>
              </a:spcAft>
              <a:buSzPts val="1800"/>
              <a:buAutoNum type="arabicPeriod"/>
            </a:pPr>
            <a:r>
              <a:rPr lang="en-US" sz="1800"/>
              <a:t>Accommodating a wide range of diverse cultures; executing necessary adjustments</a:t>
            </a:r>
            <a:endParaRPr sz="1800"/>
          </a:p>
          <a:p>
            <a:pPr marL="457200" lvl="0" indent="-342900" algn="l" rtl="0">
              <a:spcBef>
                <a:spcPts val="0"/>
              </a:spcBef>
              <a:spcAft>
                <a:spcPts val="0"/>
              </a:spcAft>
              <a:buSzPts val="1800"/>
              <a:buAutoNum type="arabicPeriod"/>
            </a:pPr>
            <a:r>
              <a:rPr lang="en-US" sz="1800"/>
              <a:t> Overcoming language barriers within the organization</a:t>
            </a:r>
            <a:endParaRPr sz="1800"/>
          </a:p>
          <a:p>
            <a:pPr marL="457200" lvl="0" indent="-342900" algn="l" rtl="0">
              <a:spcBef>
                <a:spcPts val="0"/>
              </a:spcBef>
              <a:spcAft>
                <a:spcPts val="0"/>
              </a:spcAft>
              <a:buSzPts val="1800"/>
              <a:buAutoNum type="arabicPeriod"/>
            </a:pPr>
            <a:r>
              <a:rPr lang="en-US" sz="1800">
                <a:highlight>
                  <a:srgbClr val="FFFF00"/>
                </a:highlight>
              </a:rPr>
              <a:t>Building effective relationship with global business partners and government</a:t>
            </a:r>
            <a:endParaRPr sz="1800">
              <a:highlight>
                <a:srgbClr val="FFFF00"/>
              </a:highlight>
            </a:endParaRPr>
          </a:p>
          <a:p>
            <a:pPr marL="457200" lvl="0" indent="-342900" algn="l" rtl="0">
              <a:spcBef>
                <a:spcPts val="0"/>
              </a:spcBef>
              <a:spcAft>
                <a:spcPts val="0"/>
              </a:spcAft>
              <a:buSzPts val="1800"/>
              <a:buAutoNum type="arabicPeriod"/>
            </a:pPr>
            <a:r>
              <a:rPr lang="en-US" sz="1800"/>
              <a:t> Managing a large  area of operation; ensuring everyone in maximizing time and resources</a:t>
            </a:r>
            <a:endParaRPr sz="1800"/>
          </a:p>
          <a:p>
            <a:pPr marL="457200" lvl="0" indent="-342900" algn="l" rtl="0">
              <a:spcBef>
                <a:spcPts val="0"/>
              </a:spcBef>
              <a:spcAft>
                <a:spcPts val="0"/>
              </a:spcAft>
              <a:buSzPts val="1800"/>
              <a:buAutoNum type="arabicPeriod"/>
            </a:pPr>
            <a:r>
              <a:rPr lang="en-US" sz="1800"/>
              <a:t>Meeting all required government laws, tax rules, regulation, policies and procedures</a:t>
            </a:r>
            <a:endParaRPr sz="1800"/>
          </a:p>
          <a:p>
            <a:pPr marL="457200" lvl="0" indent="-342900" algn="l" rtl="0">
              <a:spcBef>
                <a:spcPts val="0"/>
              </a:spcBef>
              <a:spcAft>
                <a:spcPts val="0"/>
              </a:spcAft>
              <a:buSzPts val="1800"/>
              <a:buAutoNum type="arabicPeriod"/>
            </a:pPr>
            <a:r>
              <a:rPr lang="en-US" sz="1800"/>
              <a:t>Increased cost for all fines, damages, liabilities, and  regulatory compliance</a:t>
            </a:r>
            <a:endParaRPr sz="1800"/>
          </a:p>
          <a:p>
            <a:pPr marL="457200" lvl="0" indent="-342900" algn="l" rtl="0">
              <a:spcBef>
                <a:spcPts val="0"/>
              </a:spcBef>
              <a:spcAft>
                <a:spcPts val="0"/>
              </a:spcAft>
              <a:buSzPts val="1800"/>
              <a:buAutoNum type="arabicPeriod"/>
            </a:pPr>
            <a:r>
              <a:rPr lang="en-US" sz="1800"/>
              <a:t>Discriminatory bias against an American brand for political objections</a:t>
            </a:r>
            <a:endParaRPr sz="18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g75bd9a8557_0_5"/>
          <p:cNvSpPr txBox="1">
            <a:spLocks noGrp="1"/>
          </p:cNvSpPr>
          <p:nvPr>
            <p:ph type="title"/>
          </p:nvPr>
        </p:nvSpPr>
        <p:spPr>
          <a:xfrm>
            <a:off x="0" y="0"/>
            <a:ext cx="9144000" cy="6231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solidFill>
                  <a:schemeClr val="accent1"/>
                </a:solidFill>
                <a:latin typeface="Palatino"/>
                <a:ea typeface="Palatino"/>
                <a:cs typeface="Palatino"/>
                <a:sym typeface="Palatino"/>
              </a:rPr>
              <a:t>Financial Fit Best Choice</a:t>
            </a:r>
            <a:endParaRPr sz="2400">
              <a:latin typeface="Palatino"/>
              <a:ea typeface="Palatino"/>
              <a:cs typeface="Palatino"/>
              <a:sym typeface="Palatino"/>
            </a:endParaRPr>
          </a:p>
        </p:txBody>
      </p:sp>
      <p:sp>
        <p:nvSpPr>
          <p:cNvPr id="567" name="Google Shape;567;g75bd9a8557_0_5"/>
          <p:cNvSpPr txBox="1">
            <a:spLocks noGrp="1"/>
          </p:cNvSpPr>
          <p:nvPr>
            <p:ph type="body" idx="1"/>
          </p:nvPr>
        </p:nvSpPr>
        <p:spPr>
          <a:xfrm>
            <a:off x="829750" y="1193475"/>
            <a:ext cx="7320600" cy="1730400"/>
          </a:xfrm>
          <a:prstGeom prst="rect">
            <a:avLst/>
          </a:prstGeom>
          <a:ln w="9525" cap="flat" cmpd="sng">
            <a:solidFill>
              <a:srgbClr val="000000"/>
            </a:solidFill>
            <a:prstDash val="solid"/>
            <a:round/>
            <a:headEnd type="none" w="sm" len="sm"/>
            <a:tailEnd type="none" w="sm" len="sm"/>
          </a:ln>
        </p:spPr>
        <p:txBody>
          <a:bodyPr spcFirstLastPara="1" wrap="square" lIns="93125" tIns="93125" rIns="93125" bIns="93125" anchor="t" anchorCtr="0">
            <a:noAutofit/>
          </a:bodyPr>
          <a:lstStyle/>
          <a:p>
            <a:pPr marL="0" lvl="0" indent="0" algn="l" rtl="0">
              <a:spcBef>
                <a:spcPts val="0"/>
              </a:spcBef>
              <a:spcAft>
                <a:spcPts val="0"/>
              </a:spcAft>
              <a:buNone/>
            </a:pPr>
            <a:r>
              <a:rPr lang="en-US"/>
              <a:t>	                              </a:t>
            </a:r>
            <a:r>
              <a:rPr lang="en-US" b="1" u="sng"/>
              <a:t>NPV</a:t>
            </a:r>
            <a:r>
              <a:rPr lang="en-US" b="1"/>
              <a:t>	  </a:t>
            </a:r>
            <a:r>
              <a:rPr lang="en-US" b="1" u="sng"/>
              <a:t> IRR</a:t>
            </a:r>
            <a:r>
              <a:rPr lang="en-US" b="1"/>
              <a:t>	        </a:t>
            </a:r>
            <a:r>
              <a:rPr lang="en-US" b="1" u="sng"/>
              <a:t>  PI</a:t>
            </a:r>
            <a:r>
              <a:rPr lang="en-US" b="1"/>
              <a:t>          </a:t>
            </a:r>
            <a:r>
              <a:rPr lang="en-US" b="1" u="sng"/>
              <a:t>PP</a:t>
            </a:r>
            <a:r>
              <a:rPr lang="en-US" b="1"/>
              <a:t>	       </a:t>
            </a:r>
            <a:r>
              <a:rPr lang="en-US" b="1" u="sng"/>
              <a:t>Prob.</a:t>
            </a:r>
            <a:r>
              <a:rPr lang="en-US" b="1"/>
              <a:t>	       </a:t>
            </a:r>
            <a:r>
              <a:rPr lang="en-US" b="1" u="sng"/>
              <a:t>Prob*NPV</a:t>
            </a:r>
            <a:r>
              <a:rPr lang="en-US" b="1"/>
              <a:t>	 </a:t>
            </a:r>
            <a:r>
              <a:rPr lang="en-US" b="1" u="sng"/>
              <a:t> Choice</a:t>
            </a:r>
            <a:endParaRPr b="1" u="sng"/>
          </a:p>
          <a:p>
            <a:pPr marL="0" lvl="0" indent="0" algn="l" rtl="0">
              <a:spcBef>
                <a:spcPts val="1600"/>
              </a:spcBef>
              <a:spcAft>
                <a:spcPts val="0"/>
              </a:spcAft>
              <a:buNone/>
            </a:pPr>
            <a:r>
              <a:rPr lang="en-US"/>
              <a:t>New Product	   $59M	26%	           1	3	         65%	          38.8M	                     2</a:t>
            </a:r>
            <a:endParaRPr/>
          </a:p>
          <a:p>
            <a:pPr marL="0" lvl="0" indent="0" algn="l" rtl="0">
              <a:spcBef>
                <a:spcPts val="1600"/>
              </a:spcBef>
              <a:spcAft>
                <a:spcPts val="0"/>
              </a:spcAft>
              <a:buNone/>
            </a:pPr>
            <a:r>
              <a:rPr lang="en-US"/>
              <a:t>Acquisition                 $-133M	-6%	           1	7	         75%	       - 80M	                    3</a:t>
            </a:r>
            <a:endParaRPr/>
          </a:p>
          <a:p>
            <a:pPr marL="0" lvl="0" indent="0" algn="l" rtl="0">
              <a:spcBef>
                <a:spcPts val="1600"/>
              </a:spcBef>
              <a:spcAft>
                <a:spcPts val="0"/>
              </a:spcAft>
              <a:buNone/>
            </a:pPr>
            <a:r>
              <a:rPr lang="en-US">
                <a:highlight>
                  <a:srgbClr val="FFFF00"/>
                </a:highlight>
              </a:rPr>
              <a:t>Merger	                $3.24 B	14%              1           3.4	         88%	        285.2 M	       1</a:t>
            </a:r>
            <a:endParaRPr>
              <a:highlight>
                <a:srgbClr val="FFFF00"/>
              </a:highlight>
            </a:endParaRPr>
          </a:p>
          <a:p>
            <a:pPr marL="0" lvl="0" indent="0" algn="l" rtl="0">
              <a:spcBef>
                <a:spcPts val="1600"/>
              </a:spcBef>
              <a:spcAft>
                <a:spcPts val="1600"/>
              </a:spcAft>
              <a:buNone/>
            </a:pPr>
            <a:endParaRPr/>
          </a:p>
        </p:txBody>
      </p:sp>
      <p:pic>
        <p:nvPicPr>
          <p:cNvPr id="568" name="Google Shape;568;g75bd9a8557_0_5"/>
          <p:cNvPicPr preferRelativeResize="0"/>
          <p:nvPr/>
        </p:nvPicPr>
        <p:blipFill>
          <a:blip r:embed="rId3">
            <a:alphaModFix/>
          </a:blip>
          <a:stretch>
            <a:fillRect/>
          </a:stretch>
        </p:blipFill>
        <p:spPr>
          <a:xfrm flipH="1">
            <a:off x="5320604" y="3254000"/>
            <a:ext cx="1551825" cy="1551825"/>
          </a:xfrm>
          <a:prstGeom prst="rect">
            <a:avLst/>
          </a:prstGeom>
          <a:noFill/>
          <a:ln>
            <a:noFill/>
          </a:ln>
        </p:spPr>
      </p:pic>
      <p:pic>
        <p:nvPicPr>
          <p:cNvPr id="569" name="Google Shape;569;g75bd9a8557_0_5"/>
          <p:cNvPicPr preferRelativeResize="0"/>
          <p:nvPr/>
        </p:nvPicPr>
        <p:blipFill>
          <a:blip r:embed="rId4">
            <a:alphaModFix/>
          </a:blip>
          <a:stretch>
            <a:fillRect/>
          </a:stretch>
        </p:blipFill>
        <p:spPr>
          <a:xfrm>
            <a:off x="2252725" y="3117700"/>
            <a:ext cx="2942200" cy="188472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g7a71133d84_1_59"/>
          <p:cNvSpPr txBox="1">
            <a:spLocks noGrp="1"/>
          </p:cNvSpPr>
          <p:nvPr>
            <p:ph type="title"/>
          </p:nvPr>
        </p:nvSpPr>
        <p:spPr>
          <a:xfrm>
            <a:off x="0" y="0"/>
            <a:ext cx="9144000" cy="5583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Annual Financial Objective</a:t>
            </a:r>
            <a:endParaRPr sz="2400">
              <a:latin typeface="Palatino"/>
              <a:ea typeface="Palatino"/>
              <a:cs typeface="Palatino"/>
              <a:sym typeface="Palatino"/>
            </a:endParaRPr>
          </a:p>
        </p:txBody>
      </p:sp>
      <p:sp>
        <p:nvSpPr>
          <p:cNvPr id="575" name="Google Shape;575;g7a71133d84_1_59"/>
          <p:cNvSpPr txBox="1">
            <a:spLocks noGrp="1"/>
          </p:cNvSpPr>
          <p:nvPr>
            <p:ph type="body" idx="1"/>
          </p:nvPr>
        </p:nvSpPr>
        <p:spPr>
          <a:xfrm>
            <a:off x="729450" y="2078875"/>
            <a:ext cx="7688700" cy="29481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endParaRPr/>
          </a:p>
          <a:p>
            <a:pPr marL="0" lvl="0" indent="0" algn="l" rtl="0">
              <a:spcBef>
                <a:spcPts val="1600"/>
              </a:spcBef>
              <a:spcAft>
                <a:spcPts val="1600"/>
              </a:spcAft>
              <a:buNone/>
            </a:pPr>
            <a:endParaRPr/>
          </a:p>
        </p:txBody>
      </p:sp>
      <p:graphicFrame>
        <p:nvGraphicFramePr>
          <p:cNvPr id="576" name="Google Shape;576;g7a71133d84_1_59"/>
          <p:cNvGraphicFramePr/>
          <p:nvPr/>
        </p:nvGraphicFramePr>
        <p:xfrm>
          <a:off x="78025" y="558300"/>
          <a:ext cx="8991550" cy="4117628"/>
        </p:xfrm>
        <a:graphic>
          <a:graphicData uri="http://schemas.openxmlformats.org/drawingml/2006/table">
            <a:tbl>
              <a:tblPr>
                <a:noFill/>
                <a:tableStyleId>{217E68F8-457D-4DA2-A1A4-632FD87B6D1E}</a:tableStyleId>
              </a:tblPr>
              <a:tblGrid>
                <a:gridCol w="1450250">
                  <a:extLst>
                    <a:ext uri="{9D8B030D-6E8A-4147-A177-3AD203B41FA5}">
                      <a16:colId xmlns="" xmlns:a16="http://schemas.microsoft.com/office/drawing/2014/main" val="20000"/>
                    </a:ext>
                  </a:extLst>
                </a:gridCol>
                <a:gridCol w="1885325">
                  <a:extLst>
                    <a:ext uri="{9D8B030D-6E8A-4147-A177-3AD203B41FA5}">
                      <a16:colId xmlns="" xmlns:a16="http://schemas.microsoft.com/office/drawing/2014/main" val="20001"/>
                    </a:ext>
                  </a:extLst>
                </a:gridCol>
                <a:gridCol w="1885325">
                  <a:extLst>
                    <a:ext uri="{9D8B030D-6E8A-4147-A177-3AD203B41FA5}">
                      <a16:colId xmlns="" xmlns:a16="http://schemas.microsoft.com/office/drawing/2014/main" val="20002"/>
                    </a:ext>
                  </a:extLst>
                </a:gridCol>
                <a:gridCol w="1885325">
                  <a:extLst>
                    <a:ext uri="{9D8B030D-6E8A-4147-A177-3AD203B41FA5}">
                      <a16:colId xmlns="" xmlns:a16="http://schemas.microsoft.com/office/drawing/2014/main" val="20003"/>
                    </a:ext>
                  </a:extLst>
                </a:gridCol>
                <a:gridCol w="1885325">
                  <a:extLst>
                    <a:ext uri="{9D8B030D-6E8A-4147-A177-3AD203B41FA5}">
                      <a16:colId xmlns="" xmlns:a16="http://schemas.microsoft.com/office/drawing/2014/main" val="20004"/>
                    </a:ext>
                  </a:extLst>
                </a:gridCol>
              </a:tblGrid>
              <a:tr h="954200">
                <a:tc>
                  <a:txBody>
                    <a:bodyPr/>
                    <a:lstStyle/>
                    <a:p>
                      <a:pPr marL="0" lvl="0" indent="0" algn="l" rtl="0">
                        <a:lnSpc>
                          <a:spcPct val="75000"/>
                        </a:lnSpc>
                        <a:spcBef>
                          <a:spcPts val="0"/>
                        </a:spcBef>
                        <a:spcAft>
                          <a:spcPts val="0"/>
                        </a:spcAft>
                        <a:buNone/>
                      </a:pP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Gross Revenue With Strategy Implementation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Current Gross Revenue Run Rate</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Net Profit With Strategy Implementation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Current Run Rate Net Profit</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0"/>
                  </a:ext>
                </a:extLst>
              </a:tr>
              <a:tr h="3382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2018 Actual </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 </a:t>
                      </a:r>
                      <a:endParaRPr>
                        <a:highlight>
                          <a:srgbClr val="CCCCCC"/>
                        </a:highlight>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25.2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 </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17.09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1"/>
                  </a:ext>
                </a:extLst>
              </a:tr>
              <a:tr h="3382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2019 Actual</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 </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26.5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 </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17.98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2"/>
                  </a:ext>
                </a:extLst>
              </a:tr>
              <a:tr h="4614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2020 Projection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29.4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27.8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20.24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18.8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3"/>
                  </a:ext>
                </a:extLst>
              </a:tr>
              <a:tr h="4614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2021 Projection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36.4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29.1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26.40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19.70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4"/>
                  </a:ext>
                </a:extLst>
              </a:tr>
              <a:tr h="4614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2022 Projection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43.7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30.4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33.65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20.60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5"/>
                  </a:ext>
                </a:extLst>
              </a:tr>
              <a:tr h="4614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2023 Projection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56.0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31.7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45.75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21.50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6"/>
                  </a:ext>
                </a:extLst>
              </a:tr>
              <a:tr h="4614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2024 Projection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69.0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32.0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58.25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22.40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 xmlns:a16="http://schemas.microsoft.com/office/drawing/2014/main" val="10007"/>
                  </a:ext>
                </a:extLst>
              </a:tr>
            </a:tbl>
          </a:graphicData>
        </a:graphic>
      </p:graphicFrame>
      <p:pic>
        <p:nvPicPr>
          <p:cNvPr id="577" name="Google Shape;577;g7a71133d84_1_59"/>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g7a71133d84_6_17"/>
          <p:cNvSpPr txBox="1">
            <a:spLocks noGrp="1"/>
          </p:cNvSpPr>
          <p:nvPr>
            <p:ph type="title"/>
          </p:nvPr>
        </p:nvSpPr>
        <p:spPr>
          <a:xfrm>
            <a:off x="159400" y="567225"/>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Implementation Plan</a:t>
            </a:r>
            <a:endParaRPr/>
          </a:p>
        </p:txBody>
      </p:sp>
      <p:sp>
        <p:nvSpPr>
          <p:cNvPr id="583" name="Google Shape;583;g7a71133d84_6_17"/>
          <p:cNvSpPr txBox="1">
            <a:spLocks noGrp="1"/>
          </p:cNvSpPr>
          <p:nvPr>
            <p:ph type="body" idx="1"/>
          </p:nvPr>
        </p:nvSpPr>
        <p:spPr>
          <a:xfrm>
            <a:off x="0" y="1419475"/>
            <a:ext cx="9144000" cy="3659100"/>
          </a:xfrm>
          <a:prstGeom prst="rect">
            <a:avLst/>
          </a:prstGeom>
        </p:spPr>
        <p:txBody>
          <a:bodyPr spcFirstLastPara="1" wrap="square" lIns="93125" tIns="93125" rIns="93125" bIns="93125" anchor="t" anchorCtr="0">
            <a:noAutofit/>
          </a:bodyPr>
          <a:lstStyle/>
          <a:p>
            <a:pPr marL="457200" lvl="0" indent="-317500" algn="l" rtl="0">
              <a:spcBef>
                <a:spcPts val="0"/>
              </a:spcBef>
              <a:spcAft>
                <a:spcPts val="0"/>
              </a:spcAft>
              <a:buSzPts val="1400"/>
              <a:buChar char="➢"/>
            </a:pPr>
            <a:r>
              <a:rPr lang="en-US"/>
              <a:t>Consult with U.S., European, Middle Eastern, Asian and African finance advisors; expert advice for the merger </a:t>
            </a:r>
            <a:endParaRPr/>
          </a:p>
          <a:p>
            <a:pPr marL="457200" lvl="0" indent="-317500" algn="l" rtl="0">
              <a:spcBef>
                <a:spcPts val="0"/>
              </a:spcBef>
              <a:spcAft>
                <a:spcPts val="0"/>
              </a:spcAft>
              <a:buSzPts val="1400"/>
              <a:buChar char="➢"/>
            </a:pPr>
            <a:r>
              <a:rPr lang="en-US"/>
              <a:t>Conduct negotiation options with the leaders of Lavazza; solidify all new products and ingredients</a:t>
            </a:r>
            <a:endParaRPr/>
          </a:p>
          <a:p>
            <a:pPr marL="457200" lvl="0" indent="-317500" algn="l" rtl="0">
              <a:spcBef>
                <a:spcPts val="0"/>
              </a:spcBef>
              <a:spcAft>
                <a:spcPts val="0"/>
              </a:spcAft>
              <a:buSzPts val="1400"/>
              <a:buChar char="➢"/>
            </a:pPr>
            <a:r>
              <a:rPr lang="en-US"/>
              <a:t>Address the possible hurdles we may encounter with the merger such as regulatory guidelines, etc. </a:t>
            </a:r>
            <a:endParaRPr/>
          </a:p>
          <a:p>
            <a:pPr marL="457200" lvl="0" indent="-317500" algn="l" rtl="0">
              <a:spcBef>
                <a:spcPts val="0"/>
              </a:spcBef>
              <a:spcAft>
                <a:spcPts val="0"/>
              </a:spcAft>
              <a:buSzPts val="1400"/>
              <a:buChar char="➢"/>
            </a:pPr>
            <a:r>
              <a:rPr lang="en-US"/>
              <a:t>Finalize all financial and contractual procedures; licenses, insurance, etc.</a:t>
            </a:r>
            <a:endParaRPr/>
          </a:p>
          <a:p>
            <a:pPr marL="457200" lvl="0" indent="-317500" algn="l" rtl="0">
              <a:spcBef>
                <a:spcPts val="0"/>
              </a:spcBef>
              <a:spcAft>
                <a:spcPts val="0"/>
              </a:spcAft>
              <a:buSzPts val="1400"/>
              <a:buChar char="➢"/>
            </a:pPr>
            <a:r>
              <a:rPr lang="en-US"/>
              <a:t>Place all focus, financial and resources, into each region individually</a:t>
            </a:r>
            <a:endParaRPr/>
          </a:p>
          <a:p>
            <a:pPr marL="457200" lvl="0" indent="-317500" algn="l" rtl="0">
              <a:spcBef>
                <a:spcPts val="0"/>
              </a:spcBef>
              <a:spcAft>
                <a:spcPts val="0"/>
              </a:spcAft>
              <a:buSzPts val="1400"/>
              <a:buChar char="➢"/>
            </a:pPr>
            <a:r>
              <a:rPr lang="en-US"/>
              <a:t>Maximize all marketing resources, social media, poster and billboards, ads,  and digital </a:t>
            </a:r>
            <a:endParaRPr/>
          </a:p>
          <a:p>
            <a:pPr marL="457200" lvl="0" indent="-317500" algn="l" rtl="0">
              <a:spcBef>
                <a:spcPts val="0"/>
              </a:spcBef>
              <a:spcAft>
                <a:spcPts val="0"/>
              </a:spcAft>
              <a:buSzPts val="1400"/>
              <a:buChar char="➢"/>
            </a:pPr>
            <a:r>
              <a:rPr lang="en-US"/>
              <a:t>Conduct a grand opening with sample serving, promotional giveaways, and half priced specials for a limited time</a:t>
            </a:r>
            <a:endParaRPr/>
          </a:p>
          <a:p>
            <a:pPr marL="457200" lvl="0" indent="-317500" algn="l" rtl="0">
              <a:spcBef>
                <a:spcPts val="0"/>
              </a:spcBef>
              <a:spcAft>
                <a:spcPts val="0"/>
              </a:spcAft>
              <a:buSzPts val="1400"/>
              <a:buChar char="➢"/>
            </a:pPr>
            <a:r>
              <a:rPr lang="en-US"/>
              <a:t>Complete the integration process; combined Starbucks with Lavazza</a:t>
            </a:r>
            <a:endParaRPr/>
          </a:p>
          <a:p>
            <a:pPr marL="457200" lvl="0" indent="-317500" algn="l" rtl="0">
              <a:spcBef>
                <a:spcPts val="0"/>
              </a:spcBef>
              <a:spcAft>
                <a:spcPts val="0"/>
              </a:spcAft>
              <a:buSzPts val="1400"/>
              <a:buChar char="➢"/>
            </a:pPr>
            <a:r>
              <a:rPr lang="en-US"/>
              <a:t>Continue to monitor and evaluate our performance as needed </a:t>
            </a:r>
            <a:endParaRPr/>
          </a:p>
        </p:txBody>
      </p:sp>
      <p:pic>
        <p:nvPicPr>
          <p:cNvPr id="584" name="Google Shape;584;g7a71133d84_6_17"/>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g7a71133d84_6_7"/>
          <p:cNvSpPr txBox="1">
            <a:spLocks noGrp="1"/>
          </p:cNvSpPr>
          <p:nvPr>
            <p:ph type="title"/>
          </p:nvPr>
        </p:nvSpPr>
        <p:spPr>
          <a:xfrm>
            <a:off x="1650" y="518225"/>
            <a:ext cx="9144000" cy="6360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Mission Statement</a:t>
            </a:r>
            <a:endParaRPr/>
          </a:p>
        </p:txBody>
      </p:sp>
      <p:sp>
        <p:nvSpPr>
          <p:cNvPr id="590" name="Google Shape;590;g7a71133d84_6_7"/>
          <p:cNvSpPr txBox="1">
            <a:spLocks noGrp="1"/>
          </p:cNvSpPr>
          <p:nvPr>
            <p:ph type="body" idx="1"/>
          </p:nvPr>
        </p:nvSpPr>
        <p:spPr>
          <a:xfrm>
            <a:off x="729450" y="2078875"/>
            <a:ext cx="8414700" cy="30645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t>We are not in the coffee business to serve people;</a:t>
            </a:r>
            <a:endParaRPr sz="2400"/>
          </a:p>
          <a:p>
            <a:pPr marL="0" lvl="0" indent="0" algn="ctr" rtl="0">
              <a:spcBef>
                <a:spcPts val="1600"/>
              </a:spcBef>
              <a:spcAft>
                <a:spcPts val="1600"/>
              </a:spcAft>
              <a:buNone/>
            </a:pPr>
            <a:r>
              <a:rPr lang="en-US" sz="2400"/>
              <a:t>We are in the people business to serve coffee</a:t>
            </a:r>
            <a:endParaRPr sz="2400"/>
          </a:p>
        </p:txBody>
      </p:sp>
      <p:pic>
        <p:nvPicPr>
          <p:cNvPr id="591" name="Google Shape;591;g7a71133d84_6_7"/>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g7a71133d84_6_12"/>
          <p:cNvSpPr txBox="1">
            <a:spLocks noGrp="1"/>
          </p:cNvSpPr>
          <p:nvPr>
            <p:ph type="title"/>
          </p:nvPr>
        </p:nvSpPr>
        <p:spPr>
          <a:xfrm>
            <a:off x="0" y="499625"/>
            <a:ext cx="9144000" cy="6738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Plans and Triggers</a:t>
            </a:r>
            <a:endParaRPr/>
          </a:p>
        </p:txBody>
      </p:sp>
      <p:pic>
        <p:nvPicPr>
          <p:cNvPr id="597" name="Google Shape;597;g7a71133d84_6_12"/>
          <p:cNvPicPr preferRelativeResize="0"/>
          <p:nvPr/>
        </p:nvPicPr>
        <p:blipFill>
          <a:blip r:embed="rId3">
            <a:alphaModFix/>
          </a:blip>
          <a:stretch>
            <a:fillRect/>
          </a:stretch>
        </p:blipFill>
        <p:spPr>
          <a:xfrm>
            <a:off x="8281777" y="4339975"/>
            <a:ext cx="738650" cy="738650"/>
          </a:xfrm>
          <a:prstGeom prst="rect">
            <a:avLst/>
          </a:prstGeom>
          <a:noFill/>
          <a:ln>
            <a:noFill/>
          </a:ln>
        </p:spPr>
      </p:pic>
      <p:graphicFrame>
        <p:nvGraphicFramePr>
          <p:cNvPr id="598" name="Google Shape;598;g7a71133d84_6_12"/>
          <p:cNvGraphicFramePr/>
          <p:nvPr/>
        </p:nvGraphicFramePr>
        <p:xfrm>
          <a:off x="876300" y="1339275"/>
          <a:ext cx="7239000" cy="3728025"/>
        </p:xfrm>
        <a:graphic>
          <a:graphicData uri="http://schemas.openxmlformats.org/drawingml/2006/table">
            <a:tbl>
              <a:tblPr>
                <a:noFill/>
                <a:tableStyleId>{E47524D7-2335-4AB9-8CF1-0D968FAC3876}</a:tableStyleId>
              </a:tblPr>
              <a:tblGrid>
                <a:gridCol w="3377275">
                  <a:extLst>
                    <a:ext uri="{9D8B030D-6E8A-4147-A177-3AD203B41FA5}">
                      <a16:colId xmlns="" xmlns:a16="http://schemas.microsoft.com/office/drawing/2014/main" val="20000"/>
                    </a:ext>
                  </a:extLst>
                </a:gridCol>
                <a:gridCol w="705075">
                  <a:extLst>
                    <a:ext uri="{9D8B030D-6E8A-4147-A177-3AD203B41FA5}">
                      <a16:colId xmlns="" xmlns:a16="http://schemas.microsoft.com/office/drawing/2014/main" val="20001"/>
                    </a:ext>
                  </a:extLst>
                </a:gridCol>
                <a:gridCol w="3156650">
                  <a:extLst>
                    <a:ext uri="{9D8B030D-6E8A-4147-A177-3AD203B41FA5}">
                      <a16:colId xmlns="" xmlns:a16="http://schemas.microsoft.com/office/drawing/2014/main" val="20002"/>
                    </a:ext>
                  </a:extLst>
                </a:gridCol>
              </a:tblGrid>
              <a:tr h="3728025">
                <a:tc>
                  <a:txBody>
                    <a:bodyPr/>
                    <a:lstStyle/>
                    <a:p>
                      <a:pPr marL="0" lvl="0" indent="0" algn="l" rtl="0">
                        <a:spcBef>
                          <a:spcPts val="0"/>
                        </a:spcBef>
                        <a:spcAft>
                          <a:spcPts val="0"/>
                        </a:spcAft>
                        <a:buNone/>
                      </a:pPr>
                      <a:r>
                        <a:rPr lang="en-US"/>
                        <a:t>If we fail to complete the merger with a global company</a:t>
                      </a:r>
                      <a:endParaRPr/>
                    </a:p>
                    <a:p>
                      <a:pPr marL="0" lvl="0" indent="0" algn="l" rtl="0">
                        <a:spcBef>
                          <a:spcPts val="0"/>
                        </a:spcBef>
                        <a:spcAft>
                          <a:spcPts val="0"/>
                        </a:spcAft>
                        <a:buNone/>
                      </a:pPr>
                      <a:endParaRPr/>
                    </a:p>
                    <a:p>
                      <a:pPr marL="0" lvl="0" indent="0" algn="l" rtl="0">
                        <a:spcBef>
                          <a:spcPts val="0"/>
                        </a:spcBef>
                        <a:spcAft>
                          <a:spcPts val="0"/>
                        </a:spcAft>
                        <a:buNone/>
                      </a:pPr>
                      <a:r>
                        <a:rPr lang="en-US"/>
                        <a:t>If we do not achieve a 25% profit within the first 3 years</a:t>
                      </a:r>
                      <a:endParaRPr/>
                    </a:p>
                    <a:p>
                      <a:pPr marL="0" lvl="0" indent="0" algn="l" rtl="0">
                        <a:spcBef>
                          <a:spcPts val="0"/>
                        </a:spcBef>
                        <a:spcAft>
                          <a:spcPts val="0"/>
                        </a:spcAft>
                        <a:buNone/>
                      </a:pPr>
                      <a:endParaRPr/>
                    </a:p>
                    <a:p>
                      <a:pPr marL="0" lvl="0" indent="0" algn="l" rtl="0">
                        <a:spcBef>
                          <a:spcPts val="0"/>
                        </a:spcBef>
                        <a:spcAft>
                          <a:spcPts val="0"/>
                        </a:spcAft>
                        <a:buNone/>
                      </a:pPr>
                      <a:r>
                        <a:rPr lang="en-US"/>
                        <a:t>If we encounter a significant restriction with laws, regulations and procedures</a:t>
                      </a:r>
                      <a:endParaRPr/>
                    </a:p>
                    <a:p>
                      <a:pPr marL="0" lvl="0" indent="0" algn="l" rtl="0">
                        <a:spcBef>
                          <a:spcPts val="0"/>
                        </a:spcBef>
                        <a:spcAft>
                          <a:spcPts val="0"/>
                        </a:spcAft>
                        <a:buNone/>
                      </a:pPr>
                      <a:endParaRPr/>
                    </a:p>
                    <a:p>
                      <a:pPr marL="0" lvl="0" indent="0" algn="l" rtl="0">
                        <a:spcBef>
                          <a:spcPts val="0"/>
                        </a:spcBef>
                        <a:spcAft>
                          <a:spcPts val="0"/>
                        </a:spcAft>
                        <a:buNone/>
                      </a:pPr>
                      <a:r>
                        <a:rPr lang="en-US"/>
                        <a:t>If we do not accomplish our brand awareness goals</a:t>
                      </a:r>
                      <a:endParaRPr/>
                    </a:p>
                    <a:p>
                      <a:pPr marL="0" lvl="0" indent="0" algn="l" rtl="0">
                        <a:spcBef>
                          <a:spcPts val="0"/>
                        </a:spcBef>
                        <a:spcAft>
                          <a:spcPts val="0"/>
                        </a:spcAft>
                        <a:buNone/>
                      </a:pPr>
                      <a:endParaRPr/>
                    </a:p>
                    <a:p>
                      <a:pPr marL="0" lvl="0" indent="0" algn="l" rtl="0">
                        <a:spcBef>
                          <a:spcPts val="0"/>
                        </a:spcBef>
                        <a:spcAft>
                          <a:spcPts val="0"/>
                        </a:spcAft>
                        <a:buNone/>
                      </a:pPr>
                      <a:r>
                        <a:rPr lang="en-US"/>
                        <a:t>If new products innovation exceed our our identified cost</a:t>
                      </a:r>
                      <a:endParaRPr/>
                    </a:p>
                  </a:txBody>
                  <a:tcPr marL="91425" marR="91425" marT="91425" marB="91425"/>
                </a:tc>
                <a:tc>
                  <a:txBody>
                    <a:bodyPr/>
                    <a:lstStyle/>
                    <a:p>
                      <a:pPr marL="0" lvl="0" indent="0" algn="l" rtl="0">
                        <a:spcBef>
                          <a:spcPts val="0"/>
                        </a:spcBef>
                        <a:spcAft>
                          <a:spcPts val="0"/>
                        </a:spcAft>
                        <a:buNone/>
                      </a:pPr>
                      <a:r>
                        <a:rPr lang="en-US"/>
                        <a:t>Then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Then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Then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Then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Then</a:t>
                      </a:r>
                      <a:endParaRPr/>
                    </a:p>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US"/>
                        <a:t>We will focus on a company within the United States</a:t>
                      </a:r>
                      <a:endParaRPr/>
                    </a:p>
                    <a:p>
                      <a:pPr marL="0" lvl="0" indent="0" algn="l" rtl="0">
                        <a:spcBef>
                          <a:spcPts val="0"/>
                        </a:spcBef>
                        <a:spcAft>
                          <a:spcPts val="0"/>
                        </a:spcAft>
                        <a:buNone/>
                      </a:pPr>
                      <a:endParaRPr/>
                    </a:p>
                    <a:p>
                      <a:pPr marL="0" lvl="0" indent="0" algn="l" rtl="0">
                        <a:spcBef>
                          <a:spcPts val="0"/>
                        </a:spcBef>
                        <a:spcAft>
                          <a:spcPts val="0"/>
                        </a:spcAft>
                        <a:buNone/>
                      </a:pPr>
                      <a:r>
                        <a:rPr lang="en-US"/>
                        <a:t>We will delay the expansion into additional division globally</a:t>
                      </a:r>
                      <a:endParaRPr/>
                    </a:p>
                    <a:p>
                      <a:pPr marL="0" lvl="0" indent="0" algn="l" rtl="0">
                        <a:spcBef>
                          <a:spcPts val="0"/>
                        </a:spcBef>
                        <a:spcAft>
                          <a:spcPts val="0"/>
                        </a:spcAft>
                        <a:buNone/>
                      </a:pPr>
                      <a:endParaRPr/>
                    </a:p>
                    <a:p>
                      <a:pPr marL="0" lvl="0" indent="0" algn="l" rtl="0">
                        <a:spcBef>
                          <a:spcPts val="0"/>
                        </a:spcBef>
                        <a:spcAft>
                          <a:spcPts val="0"/>
                        </a:spcAft>
                        <a:buNone/>
                      </a:pPr>
                      <a:r>
                        <a:rPr lang="en-US"/>
                        <a:t>We will implement upto 90 day recovery period until all regs are met</a:t>
                      </a:r>
                      <a:endParaRPr/>
                    </a:p>
                    <a:p>
                      <a:pPr marL="0" lvl="0" indent="0" algn="l" rtl="0">
                        <a:spcBef>
                          <a:spcPts val="0"/>
                        </a:spcBef>
                        <a:spcAft>
                          <a:spcPts val="0"/>
                        </a:spcAft>
                        <a:buNone/>
                      </a:pPr>
                      <a:endParaRPr/>
                    </a:p>
                    <a:p>
                      <a:pPr marL="0" lvl="0" indent="0" algn="l" rtl="0">
                        <a:spcBef>
                          <a:spcPts val="0"/>
                        </a:spcBef>
                        <a:spcAft>
                          <a:spcPts val="0"/>
                        </a:spcAft>
                        <a:buNone/>
                      </a:pPr>
                      <a:r>
                        <a:rPr lang="en-US"/>
                        <a:t>We will invest a maximum of 15% additional funding cap</a:t>
                      </a:r>
                      <a:endParaRPr/>
                    </a:p>
                    <a:p>
                      <a:pPr marL="0" lvl="0" indent="0" algn="l" rtl="0">
                        <a:spcBef>
                          <a:spcPts val="0"/>
                        </a:spcBef>
                        <a:spcAft>
                          <a:spcPts val="0"/>
                        </a:spcAft>
                        <a:buNone/>
                      </a:pPr>
                      <a:endParaRPr/>
                    </a:p>
                    <a:p>
                      <a:pPr marL="0" lvl="0" indent="0" algn="l" rtl="0">
                        <a:spcBef>
                          <a:spcPts val="0"/>
                        </a:spcBef>
                        <a:spcAft>
                          <a:spcPts val="0"/>
                        </a:spcAft>
                        <a:buNone/>
                      </a:pPr>
                      <a:r>
                        <a:rPr lang="en-US"/>
                        <a:t>We will attempt to reduce overhead cost/ expenses to remain within our budget/ Or limit the number of new products </a:t>
                      </a:r>
                      <a:endParaRPr/>
                    </a:p>
                  </a:txBody>
                  <a:tcPr marL="91425" marR="91425" marT="91425" marB="91425"/>
                </a:tc>
                <a:extLst>
                  <a:ext uri="{0D108BD9-81ED-4DB2-BD59-A6C34878D82A}">
                    <a16:rowId xmlns="" xmlns:a16="http://schemas.microsoft.com/office/drawing/2014/main" val="10000"/>
                  </a:ext>
                </a:extLst>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Google Shape;603;g7a71133d84_6_1"/>
          <p:cNvPicPr preferRelativeResize="0"/>
          <p:nvPr/>
        </p:nvPicPr>
        <p:blipFill rotWithShape="1">
          <a:blip r:embed="rId3">
            <a:alphaModFix/>
          </a:blip>
          <a:srcRect/>
          <a:stretch/>
        </p:blipFill>
        <p:spPr>
          <a:xfrm>
            <a:off x="3701675" y="21425"/>
            <a:ext cx="1668124" cy="1240925"/>
          </a:xfrm>
          <a:prstGeom prst="rect">
            <a:avLst/>
          </a:prstGeom>
          <a:noFill/>
          <a:ln>
            <a:noFill/>
          </a:ln>
        </p:spPr>
      </p:pic>
      <p:pic>
        <p:nvPicPr>
          <p:cNvPr id="604" name="Google Shape;604;g7a71133d84_6_1"/>
          <p:cNvPicPr preferRelativeResize="0"/>
          <p:nvPr/>
        </p:nvPicPr>
        <p:blipFill>
          <a:blip r:embed="rId4">
            <a:alphaModFix/>
          </a:blip>
          <a:stretch>
            <a:fillRect/>
          </a:stretch>
        </p:blipFill>
        <p:spPr>
          <a:xfrm>
            <a:off x="2610025" y="1366100"/>
            <a:ext cx="3701775" cy="3713452"/>
          </a:xfrm>
          <a:prstGeom prst="rect">
            <a:avLst/>
          </a:prstGeom>
          <a:noFill/>
          <a:ln>
            <a:noFill/>
          </a:ln>
        </p:spPr>
      </p:pic>
      <p:pic>
        <p:nvPicPr>
          <p:cNvPr id="605" name="Google Shape;605;g7a71133d84_6_1"/>
          <p:cNvPicPr preferRelativeResize="0"/>
          <p:nvPr/>
        </p:nvPicPr>
        <p:blipFill>
          <a:blip r:embed="rId5">
            <a:alphaModFix/>
          </a:blip>
          <a:stretch>
            <a:fillRect/>
          </a:stretch>
        </p:blipFill>
        <p:spPr>
          <a:xfrm>
            <a:off x="5607825" y="3728000"/>
            <a:ext cx="471500" cy="38315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g6bc836f9db_0_5"/>
          <p:cNvSpPr txBox="1">
            <a:spLocks noGrp="1"/>
          </p:cNvSpPr>
          <p:nvPr>
            <p:ph type="title"/>
          </p:nvPr>
        </p:nvSpPr>
        <p:spPr>
          <a:xfrm>
            <a:off x="729450" y="48045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1400">
                <a:latin typeface="Palatino"/>
                <a:ea typeface="Palatino"/>
                <a:cs typeface="Palatino"/>
                <a:sym typeface="Palatino"/>
              </a:rPr>
              <a:t>References</a:t>
            </a:r>
            <a:endParaRPr sz="1400">
              <a:latin typeface="Palatino"/>
              <a:ea typeface="Palatino"/>
              <a:cs typeface="Palatino"/>
              <a:sym typeface="Palatino"/>
            </a:endParaRPr>
          </a:p>
        </p:txBody>
      </p:sp>
      <p:sp>
        <p:nvSpPr>
          <p:cNvPr id="611" name="Google Shape;611;g6bc836f9db_0_5"/>
          <p:cNvSpPr txBox="1">
            <a:spLocks noGrp="1"/>
          </p:cNvSpPr>
          <p:nvPr>
            <p:ph type="body" idx="1"/>
          </p:nvPr>
        </p:nvSpPr>
        <p:spPr>
          <a:xfrm>
            <a:off x="729450" y="1164475"/>
            <a:ext cx="7688700" cy="39099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200" u="sng">
                <a:solidFill>
                  <a:schemeClr val="hlink"/>
                </a:solidFill>
                <a:latin typeface="Palatino"/>
                <a:ea typeface="Palatino"/>
                <a:cs typeface="Palatino"/>
                <a:sym typeface="Palatino"/>
                <a:hlinkClick r:id="rId3"/>
              </a:rPr>
              <a:t>https://www.investopedia.com/articles/markets/021316/how-starbucks-makes-money-sbux.asp</a:t>
            </a:r>
            <a:endParaRPr sz="1200">
              <a:latin typeface="Palatino"/>
              <a:ea typeface="Palatino"/>
              <a:cs typeface="Palatino"/>
              <a:sym typeface="Palatino"/>
            </a:endParaRPr>
          </a:p>
          <a:p>
            <a:pPr marL="0" lvl="0" indent="0" algn="l" rtl="0">
              <a:spcBef>
                <a:spcPts val="1600"/>
              </a:spcBef>
              <a:spcAft>
                <a:spcPts val="0"/>
              </a:spcAft>
              <a:buNone/>
            </a:pPr>
            <a:r>
              <a:rPr lang="en-US" sz="1200" u="sng">
                <a:solidFill>
                  <a:schemeClr val="hlink"/>
                </a:solidFill>
                <a:latin typeface="Palatino"/>
                <a:ea typeface="Palatino"/>
                <a:cs typeface="Palatino"/>
                <a:sym typeface="Palatino"/>
                <a:hlinkClick r:id="rId4"/>
              </a:rPr>
              <a:t>http://panmore.com/starbucks-coffee-company-organizational-structure</a:t>
            </a:r>
            <a:endParaRPr sz="1200">
              <a:latin typeface="Palatino"/>
              <a:ea typeface="Palatino"/>
              <a:cs typeface="Palatino"/>
              <a:sym typeface="Palatino"/>
            </a:endParaRPr>
          </a:p>
          <a:p>
            <a:pPr marL="0" lvl="0" indent="0" algn="l" rtl="0">
              <a:spcBef>
                <a:spcPts val="1600"/>
              </a:spcBef>
              <a:spcAft>
                <a:spcPts val="0"/>
              </a:spcAft>
              <a:buNone/>
            </a:pPr>
            <a:r>
              <a:rPr lang="en-US" sz="1100" u="sng">
                <a:solidFill>
                  <a:schemeClr val="hlink"/>
                </a:solidFill>
                <a:latin typeface="Arial"/>
                <a:ea typeface="Arial"/>
                <a:cs typeface="Arial"/>
                <a:sym typeface="Arial"/>
                <a:hlinkClick r:id="rId5"/>
              </a:rPr>
              <a:t>https://www.sec.gov/cgi-bin/browse-edgar?CIK=SBUX&amp;Find=Search&amp;owner=exclude&amp;action=getcompany</a:t>
            </a:r>
            <a:endParaRPr sz="1200">
              <a:latin typeface="Palatino"/>
              <a:ea typeface="Palatino"/>
              <a:cs typeface="Palatino"/>
              <a:sym typeface="Palatino"/>
            </a:endParaRPr>
          </a:p>
          <a:p>
            <a:pPr marL="0" lvl="0" indent="0" algn="l" rtl="0">
              <a:spcBef>
                <a:spcPts val="1600"/>
              </a:spcBef>
              <a:spcAft>
                <a:spcPts val="0"/>
              </a:spcAft>
              <a:buNone/>
            </a:pPr>
            <a:r>
              <a:rPr lang="en-US" sz="1100" u="sng">
                <a:solidFill>
                  <a:schemeClr val="hlink"/>
                </a:solidFill>
                <a:latin typeface="Arial"/>
                <a:ea typeface="Arial"/>
                <a:cs typeface="Arial"/>
                <a:sym typeface="Arial"/>
                <a:hlinkClick r:id="rId6"/>
              </a:rPr>
              <a:t>https://www.lavazza.com/en/about-us/media-centre/financial-statements-2018.html</a:t>
            </a:r>
            <a:endParaRPr sz="1200">
              <a:latin typeface="Palatino"/>
              <a:ea typeface="Palatino"/>
              <a:cs typeface="Palatino"/>
              <a:sym typeface="Palatino"/>
            </a:endParaRPr>
          </a:p>
          <a:p>
            <a:pPr marL="0" lvl="0" indent="0" algn="l" rtl="0">
              <a:spcBef>
                <a:spcPts val="1600"/>
              </a:spcBef>
              <a:spcAft>
                <a:spcPts val="0"/>
              </a:spcAft>
              <a:buNone/>
            </a:pPr>
            <a:r>
              <a:rPr lang="en-US" sz="1200" u="sng">
                <a:solidFill>
                  <a:schemeClr val="hlink"/>
                </a:solidFill>
                <a:latin typeface="Palatino"/>
                <a:ea typeface="Palatino"/>
                <a:cs typeface="Palatino"/>
                <a:sym typeface="Palatino"/>
                <a:hlinkClick r:id="rId7"/>
              </a:rPr>
              <a:t>https://quotes.wsj.com/SBUX/financials</a:t>
            </a:r>
            <a:endParaRPr sz="1200">
              <a:latin typeface="Palatino"/>
              <a:ea typeface="Palatino"/>
              <a:cs typeface="Palatino"/>
              <a:sym typeface="Palatino"/>
            </a:endParaRPr>
          </a:p>
          <a:p>
            <a:pPr marL="0" lvl="0" indent="0" algn="l" rtl="0">
              <a:spcBef>
                <a:spcPts val="1600"/>
              </a:spcBef>
              <a:spcAft>
                <a:spcPts val="0"/>
              </a:spcAft>
              <a:buNone/>
            </a:pPr>
            <a:r>
              <a:rPr lang="en-US" sz="1200" u="sng">
                <a:solidFill>
                  <a:schemeClr val="hlink"/>
                </a:solidFill>
                <a:latin typeface="Palatino"/>
                <a:ea typeface="Palatino"/>
                <a:cs typeface="Palatino"/>
                <a:sym typeface="Palatino"/>
                <a:hlinkClick r:id="rId8"/>
              </a:rPr>
              <a:t>https://library.morningstar.com/v2/quote?id=0P00000546&amp;typeid=ST</a:t>
            </a:r>
            <a:endParaRPr sz="1200">
              <a:latin typeface="Palatino"/>
              <a:ea typeface="Palatino"/>
              <a:cs typeface="Palatino"/>
              <a:sym typeface="Palatino"/>
            </a:endParaRPr>
          </a:p>
          <a:p>
            <a:pPr marL="0" lvl="0" indent="0" algn="l" rtl="0">
              <a:spcBef>
                <a:spcPts val="1600"/>
              </a:spcBef>
              <a:spcAft>
                <a:spcPts val="0"/>
              </a:spcAft>
              <a:buNone/>
            </a:pPr>
            <a:r>
              <a:rPr lang="en-US" sz="1200" u="sng">
                <a:solidFill>
                  <a:schemeClr val="hlink"/>
                </a:solidFill>
                <a:latin typeface="Palatino"/>
                <a:ea typeface="Palatino"/>
                <a:cs typeface="Palatino"/>
                <a:sym typeface="Palatino"/>
                <a:hlinkClick r:id="rId9"/>
              </a:rPr>
              <a:t>https://www.statista.com/statistics/1032200/coffee-shop-industry-market-size-us/</a:t>
            </a:r>
            <a:endParaRPr sz="1200">
              <a:latin typeface="Palatino"/>
              <a:ea typeface="Palatino"/>
              <a:cs typeface="Palatino"/>
              <a:sym typeface="Palatino"/>
            </a:endParaRPr>
          </a:p>
          <a:p>
            <a:pPr marL="0" lvl="0" indent="0" algn="l" rtl="0">
              <a:spcBef>
                <a:spcPts val="1600"/>
              </a:spcBef>
              <a:spcAft>
                <a:spcPts val="0"/>
              </a:spcAft>
              <a:buNone/>
            </a:pPr>
            <a:r>
              <a:rPr lang="en-US" sz="1200" u="sng">
                <a:solidFill>
                  <a:schemeClr val="hlink"/>
                </a:solidFill>
                <a:latin typeface="Palatino"/>
                <a:ea typeface="Palatino"/>
                <a:cs typeface="Palatino"/>
                <a:sym typeface="Palatino"/>
                <a:hlinkClick r:id="rId10"/>
              </a:rPr>
              <a:t>http://panmore.com/starbucks-coffee-five-forces-analysis-porters-model</a:t>
            </a:r>
            <a:endParaRPr sz="1200">
              <a:latin typeface="Palatino"/>
              <a:ea typeface="Palatino"/>
              <a:cs typeface="Palatino"/>
              <a:sym typeface="Palatino"/>
            </a:endParaRPr>
          </a:p>
          <a:p>
            <a:pPr marL="0" lvl="0" indent="0" algn="l" rtl="0">
              <a:spcBef>
                <a:spcPts val="1600"/>
              </a:spcBef>
              <a:spcAft>
                <a:spcPts val="0"/>
              </a:spcAft>
              <a:buNone/>
            </a:pPr>
            <a:r>
              <a:rPr lang="en-US" sz="1200" u="sng">
                <a:solidFill>
                  <a:schemeClr val="hlink"/>
                </a:solidFill>
                <a:latin typeface="Palatino"/>
                <a:ea typeface="Palatino"/>
                <a:cs typeface="Palatino"/>
                <a:sym typeface="Palatino"/>
                <a:hlinkClick r:id="rId11"/>
              </a:rPr>
              <a:t>https://smallbusiness.chron.com/key-success-factors-coffee-business-68398.html</a:t>
            </a: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1600"/>
              </a:spcAft>
              <a:buNone/>
            </a:pPr>
            <a:endParaRPr sz="1200">
              <a:latin typeface="Palatino"/>
              <a:ea typeface="Palatino"/>
              <a:cs typeface="Palatino"/>
              <a:sym typeface="Palatino"/>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g75bd9a8557_1_79"/>
          <p:cNvSpPr txBox="1">
            <a:spLocks noGrp="1"/>
          </p:cNvSpPr>
          <p:nvPr>
            <p:ph type="title"/>
          </p:nvPr>
        </p:nvSpPr>
        <p:spPr>
          <a:xfrm>
            <a:off x="729450" y="48045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1400">
                <a:latin typeface="Palatino"/>
                <a:ea typeface="Palatino"/>
                <a:cs typeface="Palatino"/>
                <a:sym typeface="Palatino"/>
              </a:rPr>
              <a:t>References</a:t>
            </a:r>
            <a:endParaRPr sz="1400">
              <a:latin typeface="Palatino"/>
              <a:ea typeface="Palatino"/>
              <a:cs typeface="Palatino"/>
              <a:sym typeface="Palatino"/>
            </a:endParaRPr>
          </a:p>
        </p:txBody>
      </p:sp>
      <p:sp>
        <p:nvSpPr>
          <p:cNvPr id="617" name="Google Shape;617;g75bd9a8557_1_79"/>
          <p:cNvSpPr txBox="1">
            <a:spLocks noGrp="1"/>
          </p:cNvSpPr>
          <p:nvPr>
            <p:ph type="body" idx="1"/>
          </p:nvPr>
        </p:nvSpPr>
        <p:spPr>
          <a:xfrm>
            <a:off x="729450" y="1164475"/>
            <a:ext cx="7688700" cy="39099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200" u="sng">
                <a:solidFill>
                  <a:schemeClr val="hlink"/>
                </a:solidFill>
                <a:latin typeface="Palatino"/>
                <a:ea typeface="Palatino"/>
                <a:cs typeface="Palatino"/>
                <a:sym typeface="Palatino"/>
                <a:hlinkClick r:id="rId3"/>
              </a:rPr>
              <a:t>https://www.investopedia.com/articles/markets/101415/top-6-companies-owned-starbucks.asp</a:t>
            </a: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1600"/>
              </a:spcAft>
              <a:buNone/>
            </a:pPr>
            <a:endParaRPr sz="1200">
              <a:latin typeface="Palatino"/>
              <a:ea typeface="Palatino"/>
              <a:cs typeface="Palatino"/>
              <a:sym typeface="Palatino"/>
            </a:endParaRPr>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rushedCanvas">
  <a:themeElements>
    <a:clrScheme name="BrushedCanvas">
      <a:dk1>
        <a:srgbClr val="000000"/>
      </a:dk1>
      <a:lt1>
        <a:srgbClr val="FFFFFF"/>
      </a:lt1>
      <a:dk2>
        <a:srgbClr val="61615E"/>
      </a:dk2>
      <a:lt2>
        <a:srgbClr val="CECECA"/>
      </a:lt2>
      <a:accent1>
        <a:srgbClr val="648FC7"/>
      </a:accent1>
      <a:accent2>
        <a:srgbClr val="77B06D"/>
      </a:accent2>
      <a:accent3>
        <a:srgbClr val="E0BC59"/>
      </a:accent3>
      <a:accent4>
        <a:srgbClr val="EB925B"/>
      </a:accent4>
      <a:accent5>
        <a:srgbClr val="C56667"/>
      </a:accent5>
      <a:accent6>
        <a:srgbClr val="927AB0"/>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TotalTime>
  <Words>7276</Words>
  <Application>Microsoft Office PowerPoint</Application>
  <PresentationFormat>On-screen Show (16:9)</PresentationFormat>
  <Paragraphs>1373</Paragraphs>
  <Slides>80</Slides>
  <Notes>80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80</vt:i4>
      </vt:variant>
    </vt:vector>
  </HeadingPairs>
  <TitlesOfParts>
    <vt:vector size="89" baseType="lpstr">
      <vt:lpstr>Arial</vt:lpstr>
      <vt:lpstr>Palatino</vt:lpstr>
      <vt:lpstr>Raleway</vt:lpstr>
      <vt:lpstr>Lato</vt:lpstr>
      <vt:lpstr>Times New Roman</vt:lpstr>
      <vt:lpstr>Helvetica Neue</vt:lpstr>
      <vt:lpstr>Roboto</vt:lpstr>
      <vt:lpstr>Wingdings</vt:lpstr>
      <vt:lpstr>Streamline</vt:lpstr>
      <vt:lpstr>Starbucks </vt:lpstr>
      <vt:lpstr>Introduction </vt:lpstr>
      <vt:lpstr>Current CEO of Starbucks  </vt:lpstr>
      <vt:lpstr>External Analysis </vt:lpstr>
      <vt:lpstr>Overview of the Industry</vt:lpstr>
      <vt:lpstr>Industry Map of Ready to Drink Coffee Retails   </vt:lpstr>
      <vt:lpstr>Porter’s 5 Forces - Threat of Entry </vt:lpstr>
      <vt:lpstr>Porter’s 5 Forces - Threat of Substitute </vt:lpstr>
      <vt:lpstr>Porter’s 5 Forces - Power of Buyers </vt:lpstr>
      <vt:lpstr>Porter’s 5 Forces - Power of Suppliers (Weak Force) </vt:lpstr>
      <vt:lpstr>Porter’s 5 Forces - Intensity of Rivalry (Strong Force) </vt:lpstr>
      <vt:lpstr>PEST Analysis: Political </vt:lpstr>
      <vt:lpstr>PEST Analysis: Economy </vt:lpstr>
      <vt:lpstr>PEST Analysis: Social </vt:lpstr>
      <vt:lpstr>PEST Analysis: Technological </vt:lpstr>
      <vt:lpstr>Market Analysis</vt:lpstr>
      <vt:lpstr>Benchmark Analysis - Finance </vt:lpstr>
      <vt:lpstr>Benchmark Analysis - Employees  </vt:lpstr>
      <vt:lpstr>Benchmark Analysis - Sales  </vt:lpstr>
      <vt:lpstr>Benchmark Analysis - Growth  </vt:lpstr>
      <vt:lpstr>Benchmark Analysis - Products  </vt:lpstr>
      <vt:lpstr>CEO Book Questions (External) </vt:lpstr>
      <vt:lpstr>CEO Book Questions (External) </vt:lpstr>
      <vt:lpstr>Slide 24</vt:lpstr>
      <vt:lpstr>Slide 25</vt:lpstr>
      <vt:lpstr>Internal Analysis </vt:lpstr>
      <vt:lpstr>Five Year Financial Analysis-Liquidity </vt:lpstr>
      <vt:lpstr>Slide 28</vt:lpstr>
      <vt:lpstr>Five Year Financial Analysis-Leverage </vt:lpstr>
      <vt:lpstr>Five Year Financial Analysis-Leverage </vt:lpstr>
      <vt:lpstr>Five Year Financial Analysis-Activity </vt:lpstr>
      <vt:lpstr>Five Year Financial Analysis-Activity </vt:lpstr>
      <vt:lpstr>Five Year Financial Analysis-Profitability </vt:lpstr>
      <vt:lpstr>Five Year Financial Analysis-Profitability </vt:lpstr>
      <vt:lpstr>Five Year Financial Analysis-Growth </vt:lpstr>
      <vt:lpstr>Five Year Financial Analysis-Valuation </vt:lpstr>
      <vt:lpstr>CEO Book Questions - Internal </vt:lpstr>
      <vt:lpstr>CEO Book Questions - Internal </vt:lpstr>
      <vt:lpstr>Current Mission Statement </vt:lpstr>
      <vt:lpstr>Vision Statement</vt:lpstr>
      <vt:lpstr>Current Strategy</vt:lpstr>
      <vt:lpstr>BCG Matrix</vt:lpstr>
      <vt:lpstr>GE Matrix</vt:lpstr>
      <vt:lpstr>Company Life Cycle</vt:lpstr>
      <vt:lpstr>Corporate Culture Analysis </vt:lpstr>
      <vt:lpstr>Slide 46</vt:lpstr>
      <vt:lpstr>Slide 47</vt:lpstr>
      <vt:lpstr>Slide 48</vt:lpstr>
      <vt:lpstr>Directional Indicators </vt:lpstr>
      <vt:lpstr>I/E Matrix</vt:lpstr>
      <vt:lpstr>SPACE Matrix</vt:lpstr>
      <vt:lpstr>SPACE Matrix</vt:lpstr>
      <vt:lpstr>Grand Strategy Matrix</vt:lpstr>
      <vt:lpstr>Strategic Alternatives  </vt:lpstr>
      <vt:lpstr>Ansoff Matrix</vt:lpstr>
      <vt:lpstr>TOWS Strategy Development </vt:lpstr>
      <vt:lpstr>Slide 57</vt:lpstr>
      <vt:lpstr>Slide 58</vt:lpstr>
      <vt:lpstr>Slide 59</vt:lpstr>
      <vt:lpstr>Analysis of Alternatives  </vt:lpstr>
      <vt:lpstr>Strategy Fit; QSPM Matrix </vt:lpstr>
      <vt:lpstr>Financial Fit  </vt:lpstr>
      <vt:lpstr>Strategy 1</vt:lpstr>
      <vt:lpstr>Strategy 2</vt:lpstr>
      <vt:lpstr>Strategy 3</vt:lpstr>
      <vt:lpstr>Recommendations </vt:lpstr>
      <vt:lpstr>Pros </vt:lpstr>
      <vt:lpstr>Cons</vt:lpstr>
      <vt:lpstr>Pros</vt:lpstr>
      <vt:lpstr>Cons</vt:lpstr>
      <vt:lpstr>Pros </vt:lpstr>
      <vt:lpstr>Cons</vt:lpstr>
      <vt:lpstr>Financial Fit Best Choice</vt:lpstr>
      <vt:lpstr>Five Year Annual Financial Objective</vt:lpstr>
      <vt:lpstr>Implementation Plan</vt:lpstr>
      <vt:lpstr>Mission Statement</vt:lpstr>
      <vt:lpstr>Plans and Triggers</vt:lpstr>
      <vt:lpstr>Slide 78</vt:lpstr>
      <vt:lpstr>References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Starbucks</dc:title>
  <dc:creator>AbduAlqa</dc:creator>
  <cp:lastModifiedBy>AbduAlqa</cp:lastModifiedBy>
  <cp:revision>22</cp:revision>
  <dcterms:modified xsi:type="dcterms:W3CDTF">2019-12-03T14:03:30Z</dcterms:modified>
</cp:coreProperties>
</file>